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0"/>
  </p:handoutMasterIdLst>
  <p:sldIdLst>
    <p:sldId id="257" r:id="rId3"/>
    <p:sldId id="486" r:id="rId5"/>
    <p:sldId id="483" r:id="rId6"/>
    <p:sldId id="260" r:id="rId7"/>
    <p:sldId id="490" r:id="rId8"/>
    <p:sldId id="338" r:id="rId9"/>
    <p:sldId id="491" r:id="rId10"/>
    <p:sldId id="492" r:id="rId11"/>
    <p:sldId id="493" r:id="rId12"/>
    <p:sldId id="494" r:id="rId13"/>
    <p:sldId id="495" r:id="rId14"/>
    <p:sldId id="496" r:id="rId15"/>
    <p:sldId id="497" r:id="rId16"/>
    <p:sldId id="478" r:id="rId17"/>
    <p:sldId id="498" r:id="rId18"/>
    <p:sldId id="499" r:id="rId19"/>
  </p:sldIdLst>
  <p:sldSz cx="12192000" cy="6858000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5284C"/>
    <a:srgbClr val="00ACB2"/>
    <a:srgbClr val="CCEEF0"/>
    <a:srgbClr val="00878A"/>
    <a:srgbClr val="E7971A"/>
    <a:srgbClr val="032146"/>
    <a:srgbClr val="DB8544"/>
    <a:srgbClr val="1B3148"/>
    <a:srgbClr val="DB87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65" autoAdjust="0"/>
    <p:restoredTop sz="93593" autoAdjust="0"/>
  </p:normalViewPr>
  <p:slideViewPr>
    <p:cSldViewPr snapToGrid="0">
      <p:cViewPr varScale="1">
        <p:scale>
          <a:sx n="107" d="100"/>
          <a:sy n="107" d="100"/>
        </p:scale>
        <p:origin x="750" y="6"/>
      </p:cViewPr>
      <p:guideLst>
        <p:guide orient="horz" pos="1995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4" Type="http://schemas.openxmlformats.org/officeDocument/2006/relationships/tags" Target="tags/tag86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599522-9EE9-4805-AFC9-879143C79D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tags" Target="../tags/tag56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62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76.xml"/><Relationship Id="rId1" Type="http://schemas.openxmlformats.org/officeDocument/2006/relationships/tags" Target="../tags/tag75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78.xml"/><Relationship Id="rId1" Type="http://schemas.openxmlformats.org/officeDocument/2006/relationships/tags" Target="../tags/tag77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80.xml"/><Relationship Id="rId1" Type="http://schemas.openxmlformats.org/officeDocument/2006/relationships/tags" Target="../tags/tag79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82.xml"/><Relationship Id="rId1" Type="http://schemas.openxmlformats.org/officeDocument/2006/relationships/tags" Target="../tags/tag81.xml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84.xml"/><Relationship Id="rId3" Type="http://schemas.openxmlformats.org/officeDocument/2006/relationships/image" Target="../media/image9.jpeg"/><Relationship Id="rId2" Type="http://schemas.openxmlformats.org/officeDocument/2006/relationships/tags" Target="../tags/tag83.xml"/><Relationship Id="rId1" Type="http://schemas.openxmlformats.org/officeDocument/2006/relationships/image" Target="../media/image8.jpe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85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6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5.png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63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64.xml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65.xml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66.xml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68.xml"/><Relationship Id="rId1" Type="http://schemas.openxmlformats.org/officeDocument/2006/relationships/tags" Target="../tags/tag67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70.xml"/><Relationship Id="rId1" Type="http://schemas.openxmlformats.org/officeDocument/2006/relationships/tags" Target="../tags/tag69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72.xml"/><Relationship Id="rId1" Type="http://schemas.openxmlformats.org/officeDocument/2006/relationships/tags" Target="../tags/tag71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74.xml"/><Relationship Id="rId1" Type="http://schemas.openxmlformats.org/officeDocument/2006/relationships/tags" Target="../tags/tag7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等腰三角形 19"/>
          <p:cNvSpPr/>
          <p:nvPr/>
        </p:nvSpPr>
        <p:spPr>
          <a:xfrm rot="5400000">
            <a:off x="2580640" y="2239645"/>
            <a:ext cx="2635885" cy="1192530"/>
          </a:xfrm>
          <a:prstGeom prst="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1737995" y="1518285"/>
            <a:ext cx="1008189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latin typeface="宋体" panose="02010600030101010101" pitchFamily="2" charset="-122"/>
                <a:ea typeface="宋体" panose="02010600030101010101" pitchFamily="2" charset="-122"/>
              </a:rPr>
              <a:t>中山南头镇明日豪庭小区车位</a:t>
            </a:r>
            <a:r>
              <a:rPr lang="zh-CN" altLang="en-US" sz="36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拍卖推介</a:t>
            </a:r>
            <a:endParaRPr lang="en-US" altLang="zh-CN" sz="36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ctr"/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车位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起拍价：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6.8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万元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/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个</a:t>
            </a:r>
            <a:endParaRPr lang="en-US" altLang="zh-CN" sz="28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145" y="330200"/>
            <a:ext cx="931545" cy="9505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5" y="3930650"/>
            <a:ext cx="12192000" cy="292735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2"/>
          <p:cNvGrpSpPr/>
          <p:nvPr/>
        </p:nvGrpSpPr>
        <p:grpSpPr>
          <a:xfrm flipH="1">
            <a:off x="299084" y="335280"/>
            <a:ext cx="5770880" cy="534670"/>
            <a:chOff x="15778" y="1438"/>
            <a:chExt cx="3418" cy="982"/>
          </a:xfrm>
        </p:grpSpPr>
        <p:sp>
          <p:nvSpPr>
            <p:cNvPr id="19" name="矩形 18"/>
            <p:cNvSpPr/>
            <p:nvPr/>
          </p:nvSpPr>
          <p:spPr>
            <a:xfrm>
              <a:off x="16036" y="1438"/>
              <a:ext cx="3161" cy="982"/>
            </a:xfrm>
            <a:prstGeom prst="rect">
              <a:avLst/>
            </a:prstGeom>
            <a:solidFill>
              <a:srgbClr val="0528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1" name="直角三角形 20"/>
            <p:cNvSpPr/>
            <p:nvPr/>
          </p:nvSpPr>
          <p:spPr>
            <a:xfrm flipH="1">
              <a:off x="15778" y="1439"/>
              <a:ext cx="258" cy="980"/>
            </a:xfrm>
            <a:prstGeom prst="rtTriangle">
              <a:avLst/>
            </a:prstGeom>
            <a:solidFill>
              <a:srgbClr val="0528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4" name="平行四边形 13"/>
          <p:cNvSpPr/>
          <p:nvPr/>
        </p:nvSpPr>
        <p:spPr>
          <a:xfrm>
            <a:off x="-25260" y="335755"/>
            <a:ext cx="159771" cy="534125"/>
          </a:xfrm>
          <a:prstGeom prst="parallelogram">
            <a:avLst>
              <a:gd name="adj" fmla="val 0"/>
            </a:avLst>
          </a:prstGeom>
          <a:solidFill>
            <a:srgbClr val="00AC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" name="平行四边形 21"/>
          <p:cNvSpPr/>
          <p:nvPr/>
        </p:nvSpPr>
        <p:spPr>
          <a:xfrm>
            <a:off x="164007" y="335755"/>
            <a:ext cx="159771" cy="534125"/>
          </a:xfrm>
          <a:prstGeom prst="parallelogram">
            <a:avLst>
              <a:gd name="adj" fmla="val 0"/>
            </a:avLst>
          </a:prstGeom>
          <a:solidFill>
            <a:srgbClr val="00AC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3714" y="335120"/>
            <a:ext cx="5059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中山市南头镇明日豪庭车位明细表</a:t>
            </a:r>
            <a:r>
              <a:rPr lang="en-US" altLang="zh-CN" sz="24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05</a:t>
            </a:r>
            <a:endParaRPr lang="en-US" altLang="zh-CN" sz="24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694055" y="1694688"/>
          <a:ext cx="9255760" cy="47891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0380"/>
                <a:gridCol w="1084580"/>
                <a:gridCol w="778510"/>
                <a:gridCol w="916940"/>
                <a:gridCol w="917575"/>
                <a:gridCol w="1501140"/>
                <a:gridCol w="1278890"/>
                <a:gridCol w="639445"/>
                <a:gridCol w="841375"/>
                <a:gridCol w="796925"/>
              </a:tblGrid>
              <a:tr h="210820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序号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拍卖物名称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房产证建筑面积（m</a:t>
                      </a:r>
                      <a:r>
                        <a:rPr lang="en-US" sz="1000" b="0" baseline="30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2</a:t>
                      </a: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）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房产证套内建筑面积（m</a:t>
                      </a:r>
                      <a:r>
                        <a:rPr lang="en-US" sz="1000" b="0" baseline="30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2</a:t>
                      </a: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）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土地证使用权面积（m</a:t>
                      </a:r>
                      <a:r>
                        <a:rPr lang="en-US" sz="1000" b="0" baseline="30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2</a:t>
                      </a: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）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房产证号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土地证号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房屋结构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登记日期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起拍价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1950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中山市南头镇东福北路6号明日豪庭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（人民币）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8120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41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111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31.07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15.72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8.94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粤房地权证中府字第0214087950号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中府国用2014第易0200750号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钢筋凝土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2014年10月8日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68000元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8120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号车位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98120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42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112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29.05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14.7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8.36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粤房地权证中府字第0214087948号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中府国用2014第易0200749号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钢筋凝土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2014年10月8日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68000元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8755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号车位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98120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43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113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29.05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14.7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8.36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粤房地权证中府字第0214087945号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中府国用2014第易0200748号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钢筋凝土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2014年10月8日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68000元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8120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号车位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98755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44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115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31.27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15.82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9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粤房地权证中府字第0214087944号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中府国用2014第易0200747号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钢筋凝土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2014年10月8日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68000元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8120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号车位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98120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45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116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31.27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15.82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9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粤房地权证中府字第0214087941号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中府国用2014第易0200746号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钢筋凝土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2014年10月8日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68000元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8755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号车位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98120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46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118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36.07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18.25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10.38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粤房地权证中府字第0214088451号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中府国用2014第易0200775号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钢筋凝土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2014年10月9日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68000元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8120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号车位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98755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47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119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30.55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15.46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8.78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粤房地权证中府字第0214088449号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中府国用2014第易0200774号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钢筋凝土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2014年10月9日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68000元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8120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号车位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98120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48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120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32.57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16.48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9.37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粤房地权证中府字第0214088447号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中府国用2014第易0200773号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钢筋凝土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2014年10月9日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68000元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8755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号车位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98120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49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121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29.05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14.7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8.35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粤房地权证中府字第0214088443号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中府国用2014第易0200772号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钢筋凝土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2014年10月9日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68000元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8120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号车位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98755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50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122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29.05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14.7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8.35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粤房地权证中府字第0214088442号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中府国用2014第易0200772号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钢筋凝土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2014年10月9日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68000元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8120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号车位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5" name="矩形 14"/>
          <p:cNvSpPr/>
          <p:nvPr/>
        </p:nvSpPr>
        <p:spPr>
          <a:xfrm>
            <a:off x="518160" y="964565"/>
            <a:ext cx="8777605" cy="7302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/>
              <a:t>本小区地下停车位总量仅</a:t>
            </a:r>
            <a:r>
              <a:rPr lang="en-US" altLang="zh-CN" dirty="0"/>
              <a:t>90</a:t>
            </a:r>
            <a:r>
              <a:rPr lang="zh-CN" altLang="en-US" dirty="0"/>
              <a:t>个，本次拍卖停车位总量为</a:t>
            </a:r>
            <a:r>
              <a:rPr lang="en-US" altLang="zh-CN" dirty="0"/>
              <a:t>81</a:t>
            </a:r>
            <a:r>
              <a:rPr lang="zh-CN" altLang="en-US" dirty="0"/>
              <a:t>个，车位紧俏，不可再生。</a:t>
            </a:r>
            <a:endParaRPr lang="zh-CN" altLang="en-US" dirty="0"/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本次拍卖的车位明细表如下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（以土地证和产权证为准）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endParaRPr lang="zh-CN" altLang="en-US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2"/>
          <p:cNvGrpSpPr/>
          <p:nvPr/>
        </p:nvGrpSpPr>
        <p:grpSpPr>
          <a:xfrm flipH="1">
            <a:off x="325754" y="335280"/>
            <a:ext cx="5770880" cy="534670"/>
            <a:chOff x="15778" y="1438"/>
            <a:chExt cx="3418" cy="982"/>
          </a:xfrm>
        </p:grpSpPr>
        <p:sp>
          <p:nvSpPr>
            <p:cNvPr id="19" name="矩形 18"/>
            <p:cNvSpPr/>
            <p:nvPr/>
          </p:nvSpPr>
          <p:spPr>
            <a:xfrm>
              <a:off x="16036" y="1438"/>
              <a:ext cx="3161" cy="982"/>
            </a:xfrm>
            <a:prstGeom prst="rect">
              <a:avLst/>
            </a:prstGeom>
            <a:solidFill>
              <a:srgbClr val="0528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1" name="直角三角形 20"/>
            <p:cNvSpPr/>
            <p:nvPr/>
          </p:nvSpPr>
          <p:spPr>
            <a:xfrm flipH="1">
              <a:off x="15778" y="1439"/>
              <a:ext cx="258" cy="980"/>
            </a:xfrm>
            <a:prstGeom prst="rtTriangle">
              <a:avLst/>
            </a:prstGeom>
            <a:solidFill>
              <a:srgbClr val="0528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4" name="平行四边形 13"/>
          <p:cNvSpPr/>
          <p:nvPr/>
        </p:nvSpPr>
        <p:spPr>
          <a:xfrm>
            <a:off x="-25260" y="335755"/>
            <a:ext cx="159771" cy="534125"/>
          </a:xfrm>
          <a:prstGeom prst="parallelogram">
            <a:avLst>
              <a:gd name="adj" fmla="val 0"/>
            </a:avLst>
          </a:prstGeom>
          <a:solidFill>
            <a:srgbClr val="00AC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" name="平行四边形 21"/>
          <p:cNvSpPr/>
          <p:nvPr/>
        </p:nvSpPr>
        <p:spPr>
          <a:xfrm>
            <a:off x="164007" y="335755"/>
            <a:ext cx="159771" cy="534125"/>
          </a:xfrm>
          <a:prstGeom prst="parallelogram">
            <a:avLst>
              <a:gd name="adj" fmla="val 0"/>
            </a:avLst>
          </a:prstGeom>
          <a:solidFill>
            <a:srgbClr val="00AC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3714" y="335120"/>
            <a:ext cx="5059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中山市南头镇明日豪庭车位明细表</a:t>
            </a:r>
            <a:r>
              <a:rPr lang="en-US" altLang="zh-CN" sz="24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06</a:t>
            </a:r>
            <a:endParaRPr lang="en-US" altLang="zh-CN" sz="24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702310" y="1694688"/>
          <a:ext cx="9255760" cy="47891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0380"/>
                <a:gridCol w="1084580"/>
                <a:gridCol w="778510"/>
                <a:gridCol w="916940"/>
                <a:gridCol w="917575"/>
                <a:gridCol w="1501140"/>
                <a:gridCol w="1278890"/>
                <a:gridCol w="639445"/>
                <a:gridCol w="841375"/>
                <a:gridCol w="796925"/>
              </a:tblGrid>
              <a:tr h="198120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序号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拍卖物名称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房产证建筑面积（m</a:t>
                      </a:r>
                      <a:r>
                        <a:rPr lang="en-US" sz="1000" b="0" baseline="30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2</a:t>
                      </a: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）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房产证套内建筑面积（m</a:t>
                      </a:r>
                      <a:r>
                        <a:rPr lang="en-US" sz="1000" b="0" baseline="30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2</a:t>
                      </a: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）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土地证使用权面积（m</a:t>
                      </a:r>
                      <a:r>
                        <a:rPr lang="en-US" sz="1000" b="0" baseline="30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2</a:t>
                      </a: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）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房产证号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土地证号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房屋结构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登记日期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起拍价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1950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中山市南头镇东福北路6号明日豪庭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（人民币）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8120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51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123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29.05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14.7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8.35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粤房地权证中府字第0214088440号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中府国用2014第易0200702号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钢筋凝土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2014年10月9日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68000元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8120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号车位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98120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52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125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25.06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12.68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7.2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粤房地权证中府字第0214088438号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中府国用2014第易0200769号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钢筋凝土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2014年10月9日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68000元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8755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号车位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98120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53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31.31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15.21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9.2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粤房地权证中府字第0214098594号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中府国用2014第易0200874号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钢筋凝土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2014年11月4日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68000元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8120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号车位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98755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54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2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31.31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15.21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9.2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粤房地权证中府字第0214089776号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中府国用2014第易0200810号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钢筋凝土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2014年11月11日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68000元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8120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号车位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98120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55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3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31.31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15.21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9.2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粤房地权证中府字第0214089779号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?中府国用2014第易0200811号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钢筋凝土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2014年10月11日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68000元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8755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号车位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98120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56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5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30.26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14.7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8.88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粤房地权证中府字第0214089783号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中府国用2014第易0200812号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钢筋凝土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2014年10月11日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68000元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8120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号车位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98755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57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12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30.47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14.8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8.95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粤房地权证中府字第0214089759号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中府国用2014第易0200808号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钢筋凝土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2014年10月11日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68000元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8120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号车位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98120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58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13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30.69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14.91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9.01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粤房地权证中府字第0214089763号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中府国用2014第易0200809号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钢筋凝土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2014年10月11日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68000元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8755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号车位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98120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59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15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31.31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15.21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9.2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粤房地权证中府字第0214089789号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中府国用2014第易0200813号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钢筋凝土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2014年10月11日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68000元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8120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号车位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98755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60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18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42.51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17.75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12.53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粤房地权证中府字第0214089792号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中府国用2014第易0200814号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钢筋凝土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2014年10月11日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68000元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8120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号车位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5" name="矩形 14"/>
          <p:cNvSpPr/>
          <p:nvPr/>
        </p:nvSpPr>
        <p:spPr>
          <a:xfrm>
            <a:off x="518160" y="964565"/>
            <a:ext cx="8777605" cy="7302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/>
              <a:t>本小区地下停车位总量仅</a:t>
            </a:r>
            <a:r>
              <a:rPr lang="en-US" altLang="zh-CN" dirty="0"/>
              <a:t>90</a:t>
            </a:r>
            <a:r>
              <a:rPr lang="zh-CN" altLang="en-US" dirty="0"/>
              <a:t>个，本次拍卖停车位总量为</a:t>
            </a:r>
            <a:r>
              <a:rPr lang="en-US" altLang="zh-CN" dirty="0"/>
              <a:t>81</a:t>
            </a:r>
            <a:r>
              <a:rPr lang="zh-CN" altLang="en-US" dirty="0"/>
              <a:t>个，车位紧俏，不可再生。</a:t>
            </a:r>
            <a:endParaRPr lang="zh-CN" altLang="en-US" dirty="0"/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本次拍卖的车位明细表如下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（以土地证和产权证为准）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endParaRPr lang="zh-CN" altLang="en-US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2"/>
          <p:cNvGrpSpPr/>
          <p:nvPr/>
        </p:nvGrpSpPr>
        <p:grpSpPr>
          <a:xfrm flipH="1">
            <a:off x="325119" y="335280"/>
            <a:ext cx="5770880" cy="534670"/>
            <a:chOff x="15778" y="1438"/>
            <a:chExt cx="3418" cy="982"/>
          </a:xfrm>
        </p:grpSpPr>
        <p:sp>
          <p:nvSpPr>
            <p:cNvPr id="19" name="矩形 18"/>
            <p:cNvSpPr/>
            <p:nvPr/>
          </p:nvSpPr>
          <p:spPr>
            <a:xfrm>
              <a:off x="16036" y="1438"/>
              <a:ext cx="3161" cy="982"/>
            </a:xfrm>
            <a:prstGeom prst="rect">
              <a:avLst/>
            </a:prstGeom>
            <a:solidFill>
              <a:srgbClr val="0528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1" name="直角三角形 20"/>
            <p:cNvSpPr/>
            <p:nvPr/>
          </p:nvSpPr>
          <p:spPr>
            <a:xfrm flipH="1">
              <a:off x="15778" y="1439"/>
              <a:ext cx="258" cy="980"/>
            </a:xfrm>
            <a:prstGeom prst="rtTriangle">
              <a:avLst/>
            </a:prstGeom>
            <a:solidFill>
              <a:srgbClr val="0528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4" name="平行四边形 13"/>
          <p:cNvSpPr/>
          <p:nvPr/>
        </p:nvSpPr>
        <p:spPr>
          <a:xfrm>
            <a:off x="-25260" y="335755"/>
            <a:ext cx="159771" cy="534125"/>
          </a:xfrm>
          <a:prstGeom prst="parallelogram">
            <a:avLst>
              <a:gd name="adj" fmla="val 0"/>
            </a:avLst>
          </a:prstGeom>
          <a:solidFill>
            <a:srgbClr val="00AC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" name="平行四边形 21"/>
          <p:cNvSpPr/>
          <p:nvPr/>
        </p:nvSpPr>
        <p:spPr>
          <a:xfrm>
            <a:off x="164007" y="335755"/>
            <a:ext cx="159771" cy="534125"/>
          </a:xfrm>
          <a:prstGeom prst="parallelogram">
            <a:avLst>
              <a:gd name="adj" fmla="val 0"/>
            </a:avLst>
          </a:prstGeom>
          <a:solidFill>
            <a:srgbClr val="00AC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3714" y="335120"/>
            <a:ext cx="5059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中山市南头镇明日豪庭车位明细表</a:t>
            </a:r>
            <a:r>
              <a:rPr lang="en-US" altLang="zh-CN" sz="24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07</a:t>
            </a:r>
            <a:endParaRPr lang="en-US" altLang="zh-CN" sz="24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728345" y="1694688"/>
          <a:ext cx="9255760" cy="47891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0380"/>
                <a:gridCol w="1084580"/>
                <a:gridCol w="778510"/>
                <a:gridCol w="916940"/>
                <a:gridCol w="917575"/>
                <a:gridCol w="1501140"/>
                <a:gridCol w="1278890"/>
                <a:gridCol w="639445"/>
                <a:gridCol w="841375"/>
                <a:gridCol w="796925"/>
              </a:tblGrid>
              <a:tr h="198120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序号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拍卖物名称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房产证建筑面积（m</a:t>
                      </a:r>
                      <a:r>
                        <a:rPr lang="en-US" sz="1000" b="0" baseline="30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2</a:t>
                      </a: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）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房产证套内建筑面积（m</a:t>
                      </a:r>
                      <a:r>
                        <a:rPr lang="en-US" sz="1000" b="0" baseline="30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2</a:t>
                      </a: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）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土地证使用权面积（m</a:t>
                      </a:r>
                      <a:r>
                        <a:rPr lang="en-US" sz="1000" b="0" baseline="30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2</a:t>
                      </a: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）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房产证号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土地证号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房屋结构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登记日期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起拍价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1950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中山市南头镇东福北路6号明日豪庭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（人民币）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8120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61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20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35.2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14.7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10.38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粤房地权证中府字第0214089798号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中府国用2014第易0200816号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钢筋凝土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2014年10月11日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68000元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8120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号车位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98120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62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21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35.2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14.7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10.38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粤房地权证中府字第0214089805号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中府国用2014第易0200817号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钢筋凝土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2014年10月11日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68000元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8755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号车位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98120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63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26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41.29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17.24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12.18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粤房地权证中府字第0214090169号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中府国用2014第易0200822号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钢筋凝土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2014年10月13日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68000元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8120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号车位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98755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64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27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35.82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14.96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10.56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粤房地权证中府字第0214090179号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中府国用2014第易0200824号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钢筋凝土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2014年10月13日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68000元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8120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号车位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98120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65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29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31.31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15.21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9.2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粤房地权证中府字第0214087578号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中府国用2014第易0200725号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钢筋凝土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2014年9月29日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68000元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8755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号车位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98120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66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30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31.72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15.41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9.32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粤房地权证中府字第0214090386号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中府国用2014第易0200840号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钢筋凝土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2014年10月13日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68000元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8120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号车位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98755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67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31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28.8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13.99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8.46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粤房地权证中府字第0214087599号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中府国用2014第易0200727号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钢筋凝土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2014年9月29日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68000元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8120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号车位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98120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68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32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29.44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14.3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8.65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粤房地权证中府字第0214089456号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中府国用2014第易0200804号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钢筋凝土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2014年10月11日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68000元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8755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号车位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98120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69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33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28.49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13.84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8.37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粤房地权证中府字第0214089457号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中府国用2014第易0200805号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钢筋凝土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2014年10月11日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68000元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8120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号车位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98755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70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35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30.26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14.7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8.88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粤房地权证中府字第0214089463号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中府国用2014第易0200806号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钢筋凝土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2014年10月11日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68000元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8120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号车位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5" name="矩形 14"/>
          <p:cNvSpPr/>
          <p:nvPr/>
        </p:nvSpPr>
        <p:spPr>
          <a:xfrm>
            <a:off x="518160" y="964565"/>
            <a:ext cx="8777605" cy="7302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/>
              <a:t>本小区地下停车位总量仅</a:t>
            </a:r>
            <a:r>
              <a:rPr lang="en-US" altLang="zh-CN" dirty="0"/>
              <a:t>90</a:t>
            </a:r>
            <a:r>
              <a:rPr lang="zh-CN" altLang="en-US" dirty="0"/>
              <a:t>个，本次拍卖停车位总量为</a:t>
            </a:r>
            <a:r>
              <a:rPr lang="en-US" altLang="zh-CN" dirty="0"/>
              <a:t>81</a:t>
            </a:r>
            <a:r>
              <a:rPr lang="zh-CN" altLang="en-US" dirty="0"/>
              <a:t>个，车位紧俏，不可再生。</a:t>
            </a:r>
            <a:endParaRPr lang="zh-CN" altLang="en-US" dirty="0"/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本次拍卖的车位明细表如下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（以土地证和产权证为准）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endParaRPr lang="zh-CN" altLang="en-US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2"/>
          <p:cNvGrpSpPr/>
          <p:nvPr/>
        </p:nvGrpSpPr>
        <p:grpSpPr>
          <a:xfrm flipH="1">
            <a:off x="325119" y="335280"/>
            <a:ext cx="5770880" cy="534670"/>
            <a:chOff x="15778" y="1438"/>
            <a:chExt cx="3418" cy="982"/>
          </a:xfrm>
        </p:grpSpPr>
        <p:sp>
          <p:nvSpPr>
            <p:cNvPr id="19" name="矩形 18"/>
            <p:cNvSpPr/>
            <p:nvPr/>
          </p:nvSpPr>
          <p:spPr>
            <a:xfrm>
              <a:off x="16036" y="1438"/>
              <a:ext cx="3161" cy="982"/>
            </a:xfrm>
            <a:prstGeom prst="rect">
              <a:avLst/>
            </a:prstGeom>
            <a:solidFill>
              <a:srgbClr val="0528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1" name="直角三角形 20"/>
            <p:cNvSpPr/>
            <p:nvPr/>
          </p:nvSpPr>
          <p:spPr>
            <a:xfrm flipH="1">
              <a:off x="15778" y="1439"/>
              <a:ext cx="258" cy="980"/>
            </a:xfrm>
            <a:prstGeom prst="rtTriangle">
              <a:avLst/>
            </a:prstGeom>
            <a:solidFill>
              <a:srgbClr val="0528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4" name="平行四边形 13"/>
          <p:cNvSpPr/>
          <p:nvPr/>
        </p:nvSpPr>
        <p:spPr>
          <a:xfrm>
            <a:off x="-25260" y="335755"/>
            <a:ext cx="159771" cy="534125"/>
          </a:xfrm>
          <a:prstGeom prst="parallelogram">
            <a:avLst>
              <a:gd name="adj" fmla="val 0"/>
            </a:avLst>
          </a:prstGeom>
          <a:solidFill>
            <a:srgbClr val="00AC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" name="平行四边形 21"/>
          <p:cNvSpPr/>
          <p:nvPr/>
        </p:nvSpPr>
        <p:spPr>
          <a:xfrm>
            <a:off x="164007" y="335755"/>
            <a:ext cx="159771" cy="534125"/>
          </a:xfrm>
          <a:prstGeom prst="parallelogram">
            <a:avLst>
              <a:gd name="adj" fmla="val 0"/>
            </a:avLst>
          </a:prstGeom>
          <a:solidFill>
            <a:srgbClr val="00AC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3714" y="335120"/>
            <a:ext cx="5059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中山市南头镇明日豪庭车位明细表</a:t>
            </a:r>
            <a:r>
              <a:rPr lang="en-US" altLang="zh-CN" sz="24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08</a:t>
            </a:r>
            <a:endParaRPr lang="en-US" altLang="zh-CN" sz="24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725488" y="1695005"/>
          <a:ext cx="8510905" cy="48304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0375"/>
                <a:gridCol w="996950"/>
                <a:gridCol w="716280"/>
                <a:gridCol w="843280"/>
                <a:gridCol w="843915"/>
                <a:gridCol w="1379855"/>
                <a:gridCol w="1176020"/>
                <a:gridCol w="588010"/>
                <a:gridCol w="773430"/>
                <a:gridCol w="732790"/>
              </a:tblGrid>
              <a:tr h="182245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序号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拍卖物名称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房产证建筑面积（m</a:t>
                      </a:r>
                      <a:r>
                        <a:rPr lang="en-US" sz="900" b="0" baseline="30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2</a:t>
                      </a: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）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房产证套内建筑面积（m</a:t>
                      </a:r>
                      <a:r>
                        <a:rPr lang="en-US" sz="900" b="0" baseline="30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2</a:t>
                      </a: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）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土地证使用权面积（m</a:t>
                      </a:r>
                      <a:r>
                        <a:rPr lang="en-US" sz="900" b="0" baseline="30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2</a:t>
                      </a: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）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房产证号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土地证号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房屋结构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登记日期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起拍价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2105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中山市南头镇东福北路6号明日豪庭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（人民币）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2880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71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36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31.31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15.21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9.2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粤房地权证中府字第0214090348号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中府国用2014第易0200836号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钢筋凝土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2014年10月13日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68000元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2245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号车位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82245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72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37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31.31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15.21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9.2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粤房地权证中府字第0214090346号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中府国用2014第易0200835号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钢筋凝土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2014年10月13日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68000元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2245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号车位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82245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73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42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29.23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14.2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8.58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粤房地权证中府字第0214090331号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中府国用2014第易0200833号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钢筋凝土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2014年10月13日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68000元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2245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号车位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82880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74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43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29.23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14.2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8.58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粤房地权证中府字第0214090311号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中府国用2014第易0200832号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钢筋凝土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2014年10月13日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68000元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2245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号车位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82245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75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45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29.23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14.2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8.58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粤房地权证中府字第0214090299号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中府国用2014第易0200831号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钢筋凝土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2014年10月13日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68000元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2245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号车位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82245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76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46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29.23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14.2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8.58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粤房地权证中府字第0214090291号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中府国用2014第易0200830号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钢筋凝土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2014年10月13日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68000元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2245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号车位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82880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77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47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31.31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15.21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9.2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粤房地权证中府字第0214090283号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中府国用2014第易0200829号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钢筋凝土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2014年10月13日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68000元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2245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号车位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82245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78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48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31.31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15.21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9.2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房地权证中府字第0214090256号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中府国用2014第易0200828号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钢筋凝土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2014年10月13日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68000元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2245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号车位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82245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79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50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43.7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18.25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12.88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粤房地权证中府字第0214090228号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中府国用2014第易0200827号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钢筋凝土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2014年10月13日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68000元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2245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号车位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82880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80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51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39.82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16.63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11.74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粤房地权证中府字第0214090164号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中府国用2014第易0200821号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钢筋凝土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2014年10月13日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68000元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2245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号车位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82245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81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52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34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14.2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10.03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粤房地权证中府字第0214090171号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中府国用2014第易0200823号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钢筋凝土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2014年10月13日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68000元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2245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号车位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5" name="矩形 14"/>
          <p:cNvSpPr/>
          <p:nvPr/>
        </p:nvSpPr>
        <p:spPr>
          <a:xfrm>
            <a:off x="518160" y="964565"/>
            <a:ext cx="8777605" cy="7302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/>
              <a:t>本小区地下停车位总量仅</a:t>
            </a:r>
            <a:r>
              <a:rPr lang="en-US" altLang="zh-CN" dirty="0"/>
              <a:t>90</a:t>
            </a:r>
            <a:r>
              <a:rPr lang="zh-CN" altLang="en-US" dirty="0"/>
              <a:t>个，本次拍卖停车位总量为</a:t>
            </a:r>
            <a:r>
              <a:rPr lang="en-US" altLang="zh-CN" dirty="0"/>
              <a:t>81</a:t>
            </a:r>
            <a:r>
              <a:rPr lang="zh-CN" altLang="en-US" dirty="0"/>
              <a:t>个，车位紧俏，不可再生。</a:t>
            </a:r>
            <a:endParaRPr lang="zh-CN" altLang="en-US" dirty="0"/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本次拍卖的车位明细表如下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（以土地证和产权证为准）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endParaRPr lang="zh-CN" altLang="en-US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2"/>
          <p:cNvGrpSpPr/>
          <p:nvPr/>
        </p:nvGrpSpPr>
        <p:grpSpPr>
          <a:xfrm flipH="1">
            <a:off x="325119" y="335280"/>
            <a:ext cx="5770880" cy="534670"/>
            <a:chOff x="15778" y="1438"/>
            <a:chExt cx="3418" cy="982"/>
          </a:xfrm>
        </p:grpSpPr>
        <p:sp>
          <p:nvSpPr>
            <p:cNvPr id="19" name="矩形 18"/>
            <p:cNvSpPr/>
            <p:nvPr/>
          </p:nvSpPr>
          <p:spPr>
            <a:xfrm>
              <a:off x="16036" y="1438"/>
              <a:ext cx="3161" cy="982"/>
            </a:xfrm>
            <a:prstGeom prst="rect">
              <a:avLst/>
            </a:prstGeom>
            <a:solidFill>
              <a:srgbClr val="0528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1" name="直角三角形 20"/>
            <p:cNvSpPr/>
            <p:nvPr/>
          </p:nvSpPr>
          <p:spPr>
            <a:xfrm flipH="1">
              <a:off x="15778" y="1439"/>
              <a:ext cx="258" cy="980"/>
            </a:xfrm>
            <a:prstGeom prst="rtTriangle">
              <a:avLst/>
            </a:prstGeom>
            <a:solidFill>
              <a:srgbClr val="0528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4" name="平行四边形 13"/>
          <p:cNvSpPr/>
          <p:nvPr/>
        </p:nvSpPr>
        <p:spPr>
          <a:xfrm>
            <a:off x="-25260" y="335755"/>
            <a:ext cx="159771" cy="534125"/>
          </a:xfrm>
          <a:prstGeom prst="parallelogram">
            <a:avLst>
              <a:gd name="adj" fmla="val 0"/>
            </a:avLst>
          </a:prstGeom>
          <a:solidFill>
            <a:srgbClr val="00AC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" name="平行四边形 21"/>
          <p:cNvSpPr/>
          <p:nvPr/>
        </p:nvSpPr>
        <p:spPr>
          <a:xfrm>
            <a:off x="164007" y="335755"/>
            <a:ext cx="159771" cy="534125"/>
          </a:xfrm>
          <a:prstGeom prst="parallelogram">
            <a:avLst>
              <a:gd name="adj" fmla="val 0"/>
            </a:avLst>
          </a:prstGeom>
          <a:solidFill>
            <a:srgbClr val="00AC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3714" y="335120"/>
            <a:ext cx="4450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中山市南头镇明日豪庭车位介绍</a:t>
            </a:r>
            <a:endParaRPr lang="en-US" altLang="zh-CN" sz="24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38137" y="1265649"/>
            <a:ext cx="6096000" cy="8102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/>
              <a:t>本次拍卖的标的室内负一层停车位。</a:t>
            </a:r>
            <a:r>
              <a:rPr lang="zh-CN" altLang="en-US" dirty="0">
                <a:solidFill>
                  <a:srgbClr val="FF0000"/>
                </a:solidFill>
              </a:rPr>
              <a:t>附：停车场入口处的照片和平面图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3075" name="Picture 3" descr="C:\Users\Administrator\Desktop\标的【明日豪庭车位】\微信图片_20191016165720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86460" y="2428875"/>
            <a:ext cx="3980815" cy="2854960"/>
          </a:xfrm>
          <a:prstGeom prst="rect">
            <a:avLst/>
          </a:prstGeom>
          <a:noFill/>
        </p:spPr>
      </p:pic>
      <p:pic>
        <p:nvPicPr>
          <p:cNvPr id="3074" name="Picture 2" descr="C:\Users\Administrator\Desktop\标的【明日豪庭车位】\微信图片_20191016165723.jp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6314440" y="2428875"/>
            <a:ext cx="3805555" cy="2854325"/>
          </a:xfrm>
          <a:prstGeom prst="rect">
            <a:avLst/>
          </a:prstGeom>
          <a:noFill/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 flipH="1">
            <a:off x="354330" y="335915"/>
            <a:ext cx="1816100" cy="534670"/>
            <a:chOff x="15778" y="1438"/>
            <a:chExt cx="3418" cy="982"/>
          </a:xfrm>
        </p:grpSpPr>
        <p:sp>
          <p:nvSpPr>
            <p:cNvPr id="19" name="矩形 18"/>
            <p:cNvSpPr/>
            <p:nvPr/>
          </p:nvSpPr>
          <p:spPr>
            <a:xfrm>
              <a:off x="16036" y="1438"/>
              <a:ext cx="3161" cy="982"/>
            </a:xfrm>
            <a:prstGeom prst="rect">
              <a:avLst/>
            </a:prstGeom>
            <a:solidFill>
              <a:srgbClr val="0528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1" name="直角三角形 20"/>
            <p:cNvSpPr/>
            <p:nvPr/>
          </p:nvSpPr>
          <p:spPr>
            <a:xfrm flipH="1">
              <a:off x="15778" y="1439"/>
              <a:ext cx="258" cy="980"/>
            </a:xfrm>
            <a:prstGeom prst="rtTriangle">
              <a:avLst/>
            </a:prstGeom>
            <a:solidFill>
              <a:srgbClr val="0528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4" name="平行四边形 13"/>
          <p:cNvSpPr/>
          <p:nvPr/>
        </p:nvSpPr>
        <p:spPr>
          <a:xfrm>
            <a:off x="-25260" y="335755"/>
            <a:ext cx="159771" cy="534125"/>
          </a:xfrm>
          <a:prstGeom prst="parallelogram">
            <a:avLst>
              <a:gd name="adj" fmla="val 0"/>
            </a:avLst>
          </a:prstGeom>
          <a:solidFill>
            <a:srgbClr val="00AC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" name="平行四边形 21"/>
          <p:cNvSpPr/>
          <p:nvPr/>
        </p:nvSpPr>
        <p:spPr>
          <a:xfrm>
            <a:off x="164007" y="335755"/>
            <a:ext cx="159771" cy="534125"/>
          </a:xfrm>
          <a:prstGeom prst="parallelogram">
            <a:avLst>
              <a:gd name="adj" fmla="val 0"/>
            </a:avLst>
          </a:prstGeom>
          <a:solidFill>
            <a:srgbClr val="00AC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91354" y="418305"/>
            <a:ext cx="110236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关于迅兴</a:t>
            </a:r>
            <a:endParaRPr lang="zh-CN" altLang="en-US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6035" y="2020570"/>
            <a:ext cx="7576185" cy="3793490"/>
          </a:xfrm>
          <a:prstGeom prst="rect">
            <a:avLst/>
          </a:prstGeom>
        </p:spPr>
      </p:pic>
      <p:sp>
        <p:nvSpPr>
          <p:cNvPr id="25" name="Freeform 34"/>
          <p:cNvSpPr/>
          <p:nvPr/>
        </p:nvSpPr>
        <p:spPr>
          <a:xfrm>
            <a:off x="6878955" y="2020570"/>
            <a:ext cx="5334000" cy="3792855"/>
          </a:xfrm>
          <a:custGeom>
            <a:avLst/>
            <a:gdLst>
              <a:gd name="connsiteX0" fmla="*/ 0 w 6096000"/>
              <a:gd name="connsiteY0" fmla="*/ 0 h 4018209"/>
              <a:gd name="connsiteX1" fmla="*/ 6096000 w 6096000"/>
              <a:gd name="connsiteY1" fmla="*/ 0 h 4018209"/>
              <a:gd name="connsiteX2" fmla="*/ 6096000 w 6096000"/>
              <a:gd name="connsiteY2" fmla="*/ 4018209 h 4018209"/>
              <a:gd name="connsiteX3" fmla="*/ 0 w 6096000"/>
              <a:gd name="connsiteY3" fmla="*/ 4018209 h 4018209"/>
              <a:gd name="connsiteX4" fmla="*/ 0 w 6096000"/>
              <a:gd name="connsiteY4" fmla="*/ 2749639 h 4018209"/>
              <a:gd name="connsiteX5" fmla="*/ 1 w 6096000"/>
              <a:gd name="connsiteY5" fmla="*/ 2749639 h 4018209"/>
              <a:gd name="connsiteX6" fmla="*/ 742415 w 6096000"/>
              <a:gd name="connsiteY6" fmla="*/ 2007225 h 4018209"/>
              <a:gd name="connsiteX7" fmla="*/ 1 w 6096000"/>
              <a:gd name="connsiteY7" fmla="*/ 1264811 h 4018209"/>
              <a:gd name="connsiteX8" fmla="*/ 0 w 6096000"/>
              <a:gd name="connsiteY8" fmla="*/ 1264811 h 4018209"/>
              <a:gd name="connsiteX9" fmla="*/ 0 w 6096000"/>
              <a:gd name="connsiteY9" fmla="*/ 0 h 40182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096000" h="4018209">
                <a:moveTo>
                  <a:pt x="0" y="0"/>
                </a:moveTo>
                <a:lnTo>
                  <a:pt x="6096000" y="0"/>
                </a:lnTo>
                <a:lnTo>
                  <a:pt x="6096000" y="4018209"/>
                </a:lnTo>
                <a:lnTo>
                  <a:pt x="0" y="4018209"/>
                </a:lnTo>
                <a:lnTo>
                  <a:pt x="0" y="2749639"/>
                </a:lnTo>
                <a:lnTo>
                  <a:pt x="1" y="2749639"/>
                </a:lnTo>
                <a:cubicBezTo>
                  <a:pt x="410025" y="2749639"/>
                  <a:pt x="742415" y="2417249"/>
                  <a:pt x="742415" y="2007225"/>
                </a:cubicBezTo>
                <a:cubicBezTo>
                  <a:pt x="742415" y="1597201"/>
                  <a:pt x="410025" y="1264811"/>
                  <a:pt x="1" y="1264811"/>
                </a:cubicBezTo>
                <a:lnTo>
                  <a:pt x="0" y="1264811"/>
                </a:lnTo>
                <a:lnTo>
                  <a:pt x="0" y="0"/>
                </a:lnTo>
                <a:close/>
              </a:path>
            </a:pathLst>
          </a:custGeom>
          <a:solidFill>
            <a:srgbClr val="C7E3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 </a:t>
            </a:r>
            <a:endParaRPr lang="en-US">
              <a:latin typeface="宋体" panose="02010600030101010101" pitchFamily="2" charset="-122"/>
              <a:ea typeface="宋体" panose="02010600030101010101" pitchFamily="2" charset="-122"/>
              <a:sym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78320" y="2020570"/>
            <a:ext cx="5334635" cy="3792220"/>
          </a:xfrm>
          <a:prstGeom prst="rect">
            <a:avLst/>
          </a:prstGeom>
        </p:spPr>
      </p:pic>
      <p:sp>
        <p:nvSpPr>
          <p:cNvPr id="34" name="TextBox 29"/>
          <p:cNvSpPr txBox="1"/>
          <p:nvPr/>
        </p:nvSpPr>
        <p:spPr>
          <a:xfrm>
            <a:off x="7230878" y="2069544"/>
            <a:ext cx="4831421" cy="3744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pitchFamily="34" charset="0"/>
              </a:rPr>
              <a:t>    </a:t>
            </a:r>
            <a:r>
              <a:rPr lang="zh-CN" altLang="en-US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广东迅兴拍卖有限公司是国家</a:t>
            </a:r>
            <a:r>
              <a:rPr lang="en-US" altLang="zh-CN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AAA</a:t>
            </a:r>
            <a:r>
              <a:rPr lang="zh-CN" altLang="en-US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级企业，深圳市政府指定公物拍卖机构，于</a:t>
            </a:r>
            <a:r>
              <a:rPr lang="en-US" altLang="zh-CN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1996</a:t>
            </a:r>
            <a:r>
              <a:rPr lang="zh-CN" altLang="en-US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</a:t>
            </a:r>
            <a:r>
              <a:rPr lang="en-US" altLang="zh-CN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</a:t>
            </a:r>
            <a:r>
              <a:rPr lang="zh-CN" altLang="en-US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月</a:t>
            </a:r>
            <a:r>
              <a:rPr lang="en-US" altLang="zh-CN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日由省经贸委批准成立，为政府部门、金融机构、企业及个人提供专业服务</a:t>
            </a:r>
            <a:r>
              <a:rPr lang="en-US" altLang="zh-CN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23</a:t>
            </a:r>
            <a:r>
              <a:rPr lang="zh-CN" altLang="en-US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年，为国有资产及各界委托方实现价值最大化。至今，拍卖成交额已超千亿元。</a:t>
            </a:r>
            <a:endParaRPr lang="zh-CN" altLang="en-US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迅兴一直是法院、海关、财政、银行、资产管理公司指定拍卖机构，提供动产、不动产、有形资产、无形资产全方位综合性服务，是中拍协、省拍协、市拍协理事单位，广东省守合同重信用企业。</a:t>
            </a:r>
            <a:endParaRPr lang="zh-CN" altLang="en-US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71242" y="335915"/>
            <a:ext cx="5097934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4000" b="1" dirty="0">
                <a:solidFill>
                  <a:srgbClr val="000E2A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迅兴拍卖</a:t>
            </a:r>
            <a:endParaRPr lang="zh-CN" altLang="en-US" sz="3200" dirty="0">
              <a:solidFill>
                <a:srgbClr val="00ACB2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en-US" altLang="zh-CN" sz="2400" dirty="0">
                <a:solidFill>
                  <a:srgbClr val="12203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--</a:t>
            </a:r>
            <a:r>
              <a:rPr lang="zh-CN" altLang="en-US" sz="2400" dirty="0">
                <a:solidFill>
                  <a:srgbClr val="12203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是你资产保值增值的最佳选择</a:t>
            </a:r>
            <a:endParaRPr lang="zh-CN" altLang="en-US" sz="2400" dirty="0">
              <a:solidFill>
                <a:srgbClr val="12203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3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2933"/>
            <a:ext cx="12192000" cy="6859847"/>
          </a:xfrm>
          <a:custGeom>
            <a:avLst/>
            <a:gdLst>
              <a:gd name="connsiteX0" fmla="*/ 0 w 9144000"/>
              <a:gd name="connsiteY0" fmla="*/ 0 h 5143500"/>
              <a:gd name="connsiteX1" fmla="*/ 9144000 w 9144000"/>
              <a:gd name="connsiteY1" fmla="*/ 0 h 5143500"/>
              <a:gd name="connsiteX2" fmla="*/ 9144000 w 9144000"/>
              <a:gd name="connsiteY2" fmla="*/ 5143500 h 5143500"/>
              <a:gd name="connsiteX3" fmla="*/ 0 w 9144000"/>
              <a:gd name="connsiteY3" fmla="*/ 5143500 h 5143500"/>
              <a:gd name="connsiteX4" fmla="*/ 0 w 9144000"/>
              <a:gd name="connsiteY4" fmla="*/ 0 h 5143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5143500">
                <a:moveTo>
                  <a:pt x="0" y="0"/>
                </a:moveTo>
                <a:lnTo>
                  <a:pt x="9144000" y="0"/>
                </a:lnTo>
                <a:lnTo>
                  <a:pt x="9144000" y="5143500"/>
                </a:lnTo>
                <a:lnTo>
                  <a:pt x="0" y="5143500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noFill/>
            <a:prstDash val="solid"/>
          </a:ln>
          <a:effectLst>
            <a:outerShdw blurRad="127000" dist="38100" dir="2700000" algn="ctr">
              <a:srgbClr val="88B9EB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sz="24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6" name="Freeform 3"/>
          <p:cNvSpPr/>
          <p:nvPr/>
        </p:nvSpPr>
        <p:spPr>
          <a:xfrm>
            <a:off x="0" y="3175"/>
            <a:ext cx="12192000" cy="6830695"/>
          </a:xfrm>
          <a:custGeom>
            <a:avLst/>
            <a:gdLst>
              <a:gd name="connsiteX0" fmla="*/ 0 w 9144000"/>
              <a:gd name="connsiteY0" fmla="*/ 0 h 4376928"/>
              <a:gd name="connsiteX1" fmla="*/ 9144000 w 9144000"/>
              <a:gd name="connsiteY1" fmla="*/ 0 h 4376928"/>
              <a:gd name="connsiteX2" fmla="*/ 9144000 w 9144000"/>
              <a:gd name="connsiteY2" fmla="*/ 4376927 h 4376928"/>
              <a:gd name="connsiteX3" fmla="*/ 0 w 9144000"/>
              <a:gd name="connsiteY3" fmla="*/ 4376927 h 4376928"/>
              <a:gd name="connsiteX4" fmla="*/ 0 w 9144000"/>
              <a:gd name="connsiteY4" fmla="*/ 0 h 437692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4376928">
                <a:moveTo>
                  <a:pt x="0" y="0"/>
                </a:moveTo>
                <a:lnTo>
                  <a:pt x="9144000" y="0"/>
                </a:lnTo>
                <a:lnTo>
                  <a:pt x="9144000" y="4376927"/>
                </a:lnTo>
                <a:lnTo>
                  <a:pt x="0" y="4376927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latin typeface="方正黑体_GBK" panose="03000509000000000000" pitchFamily="65" charset="-122"/>
                <a:ea typeface="方正黑体_GBK" panose="03000509000000000000" pitchFamily="65" charset="-122"/>
                <a:sym typeface="+mn-ea"/>
              </a:rPr>
              <a:t>公司地址：深圳市罗湖区爱国路</a:t>
            </a:r>
            <a:r>
              <a:rPr lang="en-US" altLang="zh-CN" sz="2400" dirty="0">
                <a:latin typeface="方正黑体_GBK" panose="03000509000000000000" pitchFamily="65" charset="-122"/>
                <a:ea typeface="方正黑体_GBK" panose="03000509000000000000" pitchFamily="65" charset="-122"/>
                <a:sym typeface="+mn-ea"/>
              </a:rPr>
              <a:t>1060</a:t>
            </a:r>
            <a:r>
              <a:rPr lang="zh-CN" altLang="en-US" sz="2400" dirty="0">
                <a:latin typeface="方正黑体_GBK" panose="03000509000000000000" pitchFamily="65" charset="-122"/>
                <a:ea typeface="方正黑体_GBK" panose="03000509000000000000" pitchFamily="65" charset="-122"/>
                <a:sym typeface="+mn-ea"/>
              </a:rPr>
              <a:t>号金通大公司地址：深圳市罗湖区爱国路</a:t>
            </a:r>
            <a:r>
              <a:rPr lang="en-US" altLang="zh-CN" sz="2400" dirty="0">
                <a:latin typeface="方正黑体_GBK" panose="03000509000000000000" pitchFamily="65" charset="-122"/>
                <a:ea typeface="方正黑体_GBK" panose="03000509000000000000" pitchFamily="65" charset="-122"/>
                <a:sym typeface="+mn-ea"/>
              </a:rPr>
              <a:t>1060</a:t>
            </a:r>
            <a:r>
              <a:rPr lang="zh-CN" altLang="en-US" sz="2400" dirty="0">
                <a:latin typeface="方正黑体_GBK" panose="03000509000000000000" pitchFamily="65" charset="-122"/>
                <a:ea typeface="方正黑体_GBK" panose="03000509000000000000" pitchFamily="65" charset="-122"/>
                <a:sym typeface="+mn-ea"/>
              </a:rPr>
              <a:t>号金通大厦</a:t>
            </a:r>
            <a:r>
              <a:rPr lang="en-US" altLang="zh-CN" sz="2400" dirty="0">
                <a:latin typeface="方正黑体_GBK" panose="03000509000000000000" pitchFamily="65" charset="-122"/>
                <a:ea typeface="方正黑体_GBK" panose="03000509000000000000" pitchFamily="65" charset="-122"/>
                <a:sym typeface="+mn-ea"/>
              </a:rPr>
              <a:t>B</a:t>
            </a:r>
            <a:r>
              <a:rPr lang="zh-CN" altLang="en-US" sz="2400" dirty="0">
                <a:latin typeface="方正黑体_GBK" panose="03000509000000000000" pitchFamily="65" charset="-122"/>
                <a:ea typeface="方正黑体_GBK" panose="03000509000000000000" pitchFamily="65" charset="-122"/>
                <a:sym typeface="+mn-ea"/>
              </a:rPr>
              <a:t>座</a:t>
            </a:r>
            <a:r>
              <a:rPr lang="en-US" altLang="zh-CN" sz="2400" dirty="0">
                <a:latin typeface="方正黑体_GBK" panose="03000509000000000000" pitchFamily="65" charset="-122"/>
                <a:ea typeface="方正黑体_GBK" panose="03000509000000000000" pitchFamily="65" charset="-122"/>
                <a:sym typeface="+mn-ea"/>
              </a:rPr>
              <a:t>24</a:t>
            </a:r>
            <a:r>
              <a:rPr lang="zh-CN" altLang="en-US" sz="2400" dirty="0">
                <a:latin typeface="方正黑体_GBK" panose="03000509000000000000" pitchFamily="65" charset="-122"/>
                <a:ea typeface="方正黑体_GBK" panose="03000509000000000000" pitchFamily="65" charset="-122"/>
                <a:sym typeface="+mn-ea"/>
              </a:rPr>
              <a:t>层厦</a:t>
            </a:r>
            <a:r>
              <a:rPr lang="en-US" altLang="zh-CN" sz="2400" dirty="0">
                <a:latin typeface="方正黑体_GBK" panose="03000509000000000000" pitchFamily="65" charset="-122"/>
                <a:ea typeface="方正黑体_GBK" panose="03000509000000000000" pitchFamily="65" charset="-122"/>
                <a:sym typeface="+mn-ea"/>
              </a:rPr>
              <a:t>B</a:t>
            </a:r>
            <a:r>
              <a:rPr lang="zh-CN" altLang="en-US" sz="2400" dirty="0">
                <a:latin typeface="方正黑体_GBK" panose="03000509000000000000" pitchFamily="65" charset="-122"/>
                <a:ea typeface="方正黑体_GBK" panose="03000509000000000000" pitchFamily="65" charset="-122"/>
                <a:sym typeface="+mn-ea"/>
              </a:rPr>
              <a:t>座</a:t>
            </a:r>
            <a:r>
              <a:rPr lang="en-US" altLang="zh-CN" sz="2400" dirty="0">
                <a:latin typeface="方正黑体_GBK" panose="03000509000000000000" pitchFamily="65" charset="-122"/>
                <a:ea typeface="方正黑体_GBK" panose="03000509000000000000" pitchFamily="65" charset="-122"/>
                <a:sym typeface="+mn-ea"/>
              </a:rPr>
              <a:t>24</a:t>
            </a:r>
            <a:r>
              <a:rPr lang="zh-CN" altLang="en-US" sz="2400" dirty="0">
                <a:latin typeface="方正黑体_GBK" panose="03000509000000000000" pitchFamily="65" charset="-122"/>
                <a:ea typeface="方正黑体_GBK" panose="03000509000000000000" pitchFamily="65" charset="-122"/>
                <a:sym typeface="+mn-ea"/>
              </a:rPr>
              <a:t>层</a:t>
            </a:r>
            <a:endParaRPr lang="zh-CN" altLang="en-US" sz="2400" dirty="0"/>
          </a:p>
        </p:txBody>
      </p:sp>
      <p:sp>
        <p:nvSpPr>
          <p:cNvPr id="11" name="TextBox 1"/>
          <p:cNvSpPr txBox="1"/>
          <p:nvPr/>
        </p:nvSpPr>
        <p:spPr>
          <a:xfrm>
            <a:off x="3783082" y="2483485"/>
            <a:ext cx="5029200" cy="64833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700"/>
              </a:lnSpc>
            </a:pPr>
            <a:r>
              <a:rPr lang="en-US" altLang="zh-CN" sz="3600" b="1" dirty="0" err="1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资产处置</a:t>
            </a:r>
            <a:r>
              <a:rPr lang="zh-CN" altLang="en-US" sz="3600" b="1" dirty="0" err="1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团队</a:t>
            </a:r>
            <a:r>
              <a:rPr lang="en-US" altLang="zh-CN" sz="3600" b="1" dirty="0" err="1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成就未来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！</a:t>
            </a:r>
            <a:endParaRPr lang="en-US" altLang="zh-CN" sz="3600" b="1" dirty="0">
              <a:solidFill>
                <a:srgbClr val="FF0000"/>
              </a:soli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3988362" y="1711325"/>
            <a:ext cx="4371340" cy="50736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3200" b="1" dirty="0" err="1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迅兴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拍卖</a:t>
            </a:r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charset="-122"/>
                <a:cs typeface="Times New Roman" panose="02020603050405020304" pitchFamily="18" charset="0"/>
              </a:rPr>
              <a:t>—— </a:t>
            </a:r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给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您</a:t>
            </a:r>
            <a:r>
              <a:rPr lang="en-US" altLang="zh-CN" sz="3200" b="1" dirty="0" err="1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信心</a:t>
            </a:r>
            <a:endParaRPr lang="en-US" altLang="zh-CN" sz="3200" b="1" dirty="0">
              <a:solidFill>
                <a:srgbClr val="FF0000"/>
              </a:solidFill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333240" y="4494330"/>
            <a:ext cx="4876800" cy="1880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latin typeface="微软雅黑" panose="020B0503020204020204" charset="-122"/>
                <a:sym typeface="+mn-ea"/>
              </a:rPr>
              <a:t>网 </a:t>
            </a:r>
            <a:r>
              <a:rPr lang="en-US" altLang="zh-CN" sz="1200" dirty="0" err="1">
                <a:latin typeface="微软雅黑" panose="020B0503020204020204" charset="-122"/>
                <a:sym typeface="+mn-ea"/>
              </a:rPr>
              <a:t>址：http</a:t>
            </a:r>
            <a:r>
              <a:rPr lang="en-US" altLang="zh-CN" sz="1200" dirty="0">
                <a:latin typeface="微软雅黑" panose="020B0503020204020204" charset="-122"/>
                <a:sym typeface="+mn-ea"/>
              </a:rPr>
              <a:t>://www.gdxunxing.com</a:t>
            </a:r>
            <a:endParaRPr lang="en-US" altLang="zh-CN" sz="1200" dirty="0">
              <a:latin typeface="微软雅黑" panose="020B0503020204020204" charset="-122"/>
              <a:sym typeface="+mn-ea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latin typeface="微软雅黑" panose="020B0503020204020204" charset="-122"/>
                <a:sym typeface="+mn-ea"/>
              </a:rPr>
              <a:t>电 话： 0755-25409723   25544541</a:t>
            </a:r>
            <a:endParaRPr lang="en-US" altLang="zh-CN" sz="1200" dirty="0">
              <a:latin typeface="微软雅黑" panose="020B0503020204020204" charset="-122"/>
              <a:sym typeface="+mn-ea"/>
            </a:endParaRPr>
          </a:p>
          <a:p>
            <a:pPr algn="just" fontAlgn="auto">
              <a:lnSpc>
                <a:spcPts val="44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1200" dirty="0">
              <a:solidFill>
                <a:schemeClr val="tx1"/>
              </a:solidFill>
              <a:latin typeface="微软雅黑" panose="020B0503020204020204" charset="-122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solidFill>
                  <a:schemeClr val="tx1"/>
                </a:solidFill>
                <a:latin typeface="微软雅黑" panose="020B0503020204020204" charset="-122"/>
              </a:rPr>
              <a:t>资产处置委员会主任：吴总  </a:t>
            </a:r>
            <a:r>
              <a:rPr lang="en-US" altLang="zh-CN" sz="1200" dirty="0">
                <a:solidFill>
                  <a:schemeClr val="tx1"/>
                </a:solidFill>
                <a:latin typeface="微软雅黑" panose="020B0503020204020204" charset="-122"/>
              </a:rPr>
              <a:t>13809891623</a:t>
            </a:r>
            <a:endParaRPr lang="en-US" altLang="zh-CN" sz="1200" dirty="0">
              <a:solidFill>
                <a:schemeClr val="tx1"/>
              </a:solidFill>
              <a:latin typeface="微软雅黑" panose="020B0503020204020204" charset="-122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solidFill>
                  <a:schemeClr val="tx1"/>
                </a:solidFill>
                <a:latin typeface="微软雅黑" panose="020B0503020204020204" charset="-122"/>
              </a:rPr>
              <a:t>总监：王总  </a:t>
            </a:r>
            <a:r>
              <a:rPr lang="en-US" altLang="zh-CN" sz="1200" dirty="0">
                <a:solidFill>
                  <a:schemeClr val="tx1"/>
                </a:solidFill>
                <a:latin typeface="微软雅黑" panose="020B0503020204020204" charset="-122"/>
              </a:rPr>
              <a:t>13823256656</a:t>
            </a:r>
            <a:endParaRPr lang="zh-CN" altLang="en-US" sz="1200" dirty="0">
              <a:solidFill>
                <a:schemeClr val="tx1"/>
              </a:solidFill>
              <a:latin typeface="微软雅黑" panose="020B0503020204020204" charset="-122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solidFill>
                  <a:schemeClr val="tx1"/>
                </a:solidFill>
                <a:latin typeface="微软雅黑" panose="020B0503020204020204" charset="-122"/>
              </a:rPr>
              <a:t>房地产、不良资产负责人：高总  </a:t>
            </a:r>
            <a:r>
              <a:rPr lang="en-US" altLang="zh-CN" sz="1200" dirty="0">
                <a:solidFill>
                  <a:schemeClr val="tx1"/>
                </a:solidFill>
                <a:latin typeface="微软雅黑" panose="020B0503020204020204" charset="-122"/>
              </a:rPr>
              <a:t>13714070888</a:t>
            </a:r>
            <a:endParaRPr lang="en-US" altLang="zh-CN" sz="1200" dirty="0">
              <a:solidFill>
                <a:schemeClr val="tx1"/>
              </a:solidFill>
              <a:latin typeface="微软雅黑" panose="020B0503020204020204" charset="-122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solidFill>
                  <a:schemeClr val="tx1"/>
                </a:solidFill>
                <a:latin typeface="微软雅黑" panose="020B0503020204020204" charset="-122"/>
              </a:rPr>
              <a:t>司法、保险机构资产负责人：陈总  </a:t>
            </a:r>
            <a:r>
              <a:rPr lang="en-US" altLang="zh-CN" sz="1200" dirty="0">
                <a:solidFill>
                  <a:schemeClr val="tx1"/>
                </a:solidFill>
                <a:latin typeface="微软雅黑" panose="020B0503020204020204" charset="-122"/>
              </a:rPr>
              <a:t>13590201398</a:t>
            </a:r>
            <a:endParaRPr lang="en-US" altLang="zh-CN" sz="1200" dirty="0">
              <a:solidFill>
                <a:schemeClr val="tx1"/>
              </a:solidFill>
              <a:latin typeface="微软雅黑" panose="020B0503020204020204" charset="-122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solidFill>
                  <a:schemeClr val="tx1"/>
                </a:solidFill>
                <a:latin typeface="微软雅黑" panose="020B0503020204020204" charset="-122"/>
              </a:rPr>
              <a:t>海关、财政、设备资产负责人：潘总  </a:t>
            </a:r>
            <a:r>
              <a:rPr lang="en-US" altLang="zh-CN" sz="1200" dirty="0">
                <a:solidFill>
                  <a:schemeClr val="tx1"/>
                </a:solidFill>
                <a:latin typeface="微软雅黑" panose="020B0503020204020204" charset="-122"/>
              </a:rPr>
              <a:t>13802550165</a:t>
            </a:r>
            <a:endParaRPr lang="en-US" altLang="zh-CN" sz="1200" dirty="0">
              <a:solidFill>
                <a:schemeClr val="tx1"/>
              </a:solidFill>
              <a:latin typeface="微软雅黑" panose="020B0503020204020204" charset="-122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solidFill>
                  <a:schemeClr val="tx1"/>
                </a:solidFill>
                <a:latin typeface="方正黑体_GBK" panose="03000509000000000000" pitchFamily="65" charset="-122"/>
                <a:ea typeface="方正黑体_GBK" panose="03000509000000000000" pitchFamily="65" charset="-122"/>
                <a:sym typeface="+mn-ea"/>
              </a:rPr>
              <a:t>公司地址：深圳市罗湖区爱国路</a:t>
            </a:r>
            <a:r>
              <a:rPr lang="en-US" altLang="zh-CN" sz="1200" dirty="0">
                <a:solidFill>
                  <a:schemeClr val="tx1"/>
                </a:solidFill>
                <a:latin typeface="方正黑体_GBK" panose="03000509000000000000" pitchFamily="65" charset="-122"/>
                <a:ea typeface="方正黑体_GBK" panose="03000509000000000000" pitchFamily="65" charset="-122"/>
                <a:sym typeface="+mn-ea"/>
              </a:rPr>
              <a:t>1060</a:t>
            </a:r>
            <a:r>
              <a:rPr lang="zh-CN" altLang="en-US" sz="1200" dirty="0">
                <a:solidFill>
                  <a:schemeClr val="tx1"/>
                </a:solidFill>
                <a:latin typeface="方正黑体_GBK" panose="03000509000000000000" pitchFamily="65" charset="-122"/>
                <a:ea typeface="方正黑体_GBK" panose="03000509000000000000" pitchFamily="65" charset="-122"/>
                <a:sym typeface="+mn-ea"/>
              </a:rPr>
              <a:t>号金通大厦</a:t>
            </a:r>
            <a:r>
              <a:rPr lang="en-US" altLang="zh-CN" sz="1200" dirty="0">
                <a:solidFill>
                  <a:schemeClr val="tx1"/>
                </a:solidFill>
                <a:latin typeface="方正黑体_GBK" panose="03000509000000000000" pitchFamily="65" charset="-122"/>
                <a:ea typeface="方正黑体_GBK" panose="03000509000000000000" pitchFamily="65" charset="-122"/>
                <a:sym typeface="+mn-ea"/>
              </a:rPr>
              <a:t>B</a:t>
            </a:r>
            <a:r>
              <a:rPr lang="zh-CN" altLang="en-US" sz="1200" dirty="0">
                <a:solidFill>
                  <a:schemeClr val="tx1"/>
                </a:solidFill>
                <a:latin typeface="方正黑体_GBK" panose="03000509000000000000" pitchFamily="65" charset="-122"/>
                <a:ea typeface="方正黑体_GBK" panose="03000509000000000000" pitchFamily="65" charset="-122"/>
                <a:sym typeface="+mn-ea"/>
              </a:rPr>
              <a:t>座</a:t>
            </a:r>
            <a:r>
              <a:rPr lang="en-US" altLang="zh-CN" sz="1200" dirty="0">
                <a:solidFill>
                  <a:schemeClr val="tx1"/>
                </a:solidFill>
                <a:latin typeface="方正黑体_GBK" panose="03000509000000000000" pitchFamily="65" charset="-122"/>
                <a:ea typeface="方正黑体_GBK" panose="03000509000000000000" pitchFamily="65" charset="-122"/>
                <a:sym typeface="+mn-ea"/>
              </a:rPr>
              <a:t>24</a:t>
            </a:r>
            <a:r>
              <a:rPr lang="zh-CN" altLang="en-US" sz="1200" dirty="0">
                <a:solidFill>
                  <a:schemeClr val="tx1"/>
                </a:solidFill>
                <a:latin typeface="方正黑体_GBK" panose="03000509000000000000" pitchFamily="65" charset="-122"/>
                <a:ea typeface="方正黑体_GBK" panose="03000509000000000000" pitchFamily="65" charset="-122"/>
                <a:sym typeface="+mn-ea"/>
              </a:rPr>
              <a:t>层</a:t>
            </a:r>
            <a:endParaRPr lang="zh-CN" altLang="en-US" sz="1200" dirty="0">
              <a:solidFill>
                <a:schemeClr val="tx1"/>
              </a:solidFill>
              <a:latin typeface="方正黑体_GBK" panose="03000509000000000000" pitchFamily="65" charset="-122"/>
              <a:ea typeface="方正黑体_GBK" panose="03000509000000000000" pitchFamily="65" charset="-122"/>
              <a:sym typeface="+mn-ea"/>
            </a:endParaRPr>
          </a:p>
        </p:txBody>
      </p:sp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" y="5530060"/>
            <a:ext cx="1320800" cy="1327939"/>
          </a:xfrm>
          <a:prstGeom prst="rect">
            <a:avLst/>
          </a:prstGeom>
          <a:noFill/>
        </p:spPr>
      </p:pic>
      <p:pic>
        <p:nvPicPr>
          <p:cNvPr id="26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69600" y="6154285"/>
            <a:ext cx="1422400" cy="703713"/>
          </a:xfrm>
          <a:prstGeom prst="rect">
            <a:avLst/>
          </a:prstGeom>
          <a:noFill/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0800" y="5091430"/>
            <a:ext cx="1299845" cy="128397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21900" y="5221605"/>
            <a:ext cx="1027430" cy="10236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等腰三角形 19"/>
          <p:cNvSpPr/>
          <p:nvPr/>
        </p:nvSpPr>
        <p:spPr>
          <a:xfrm rot="5400000">
            <a:off x="2710815" y="2239645"/>
            <a:ext cx="2635885" cy="1192530"/>
          </a:xfrm>
          <a:prstGeom prst="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294113" y="2594228"/>
            <a:ext cx="2529694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pitchFamily="34" charset="0"/>
              </a:rPr>
              <a:t>广东迅兴拍卖有限公司</a:t>
            </a:r>
            <a:endParaRPr lang="zh-CN" altLang="en-US" sz="32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Calibri" panose="020F0502020204030204" pitchFamily="34" charset="0"/>
            </a:endParaRPr>
          </a:p>
        </p:txBody>
      </p:sp>
      <p:pic>
        <p:nvPicPr>
          <p:cNvPr id="6" name="图片 5" descr="getcontent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59125" y="0"/>
            <a:ext cx="9032875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824753"/>
            <a:ext cx="3262432" cy="30765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6000" b="1" dirty="0"/>
              <a:t>伟人故里</a:t>
            </a:r>
            <a:endParaRPr lang="en-US" altLang="zh-CN" sz="6000" b="1" dirty="0"/>
          </a:p>
          <a:p>
            <a:r>
              <a:rPr lang="zh-CN" altLang="en-US" sz="6000" b="1" dirty="0"/>
              <a:t>    </a:t>
            </a:r>
            <a:endParaRPr lang="en-US" altLang="zh-CN" sz="6000" b="1" dirty="0"/>
          </a:p>
          <a:p>
            <a:r>
              <a:rPr lang="en-US" altLang="zh-CN" sz="6000" b="1" dirty="0"/>
              <a:t>   </a:t>
            </a:r>
            <a:r>
              <a:rPr lang="zh-CN" altLang="en-US" sz="6000" b="1" dirty="0"/>
              <a:t>中山</a:t>
            </a:r>
            <a:endParaRPr lang="en-US" altLang="zh-CN" sz="6000" b="1" dirty="0"/>
          </a:p>
          <a:p>
            <a:endParaRPr lang="zh-CN" altLang="en-US" sz="1400" b="1" dirty="0">
              <a:solidFill>
                <a:srgbClr val="FF0000"/>
              </a:solidFill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2"/>
          <p:cNvGrpSpPr/>
          <p:nvPr/>
        </p:nvGrpSpPr>
        <p:grpSpPr>
          <a:xfrm flipH="1">
            <a:off x="353695" y="335915"/>
            <a:ext cx="2326640" cy="534670"/>
            <a:chOff x="15778" y="1438"/>
            <a:chExt cx="3418" cy="982"/>
          </a:xfrm>
        </p:grpSpPr>
        <p:sp>
          <p:nvSpPr>
            <p:cNvPr id="19" name="矩形 18"/>
            <p:cNvSpPr/>
            <p:nvPr/>
          </p:nvSpPr>
          <p:spPr>
            <a:xfrm>
              <a:off x="16036" y="1438"/>
              <a:ext cx="3161" cy="982"/>
            </a:xfrm>
            <a:prstGeom prst="rect">
              <a:avLst/>
            </a:prstGeom>
            <a:solidFill>
              <a:srgbClr val="0528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1" name="直角三角形 20"/>
            <p:cNvSpPr/>
            <p:nvPr/>
          </p:nvSpPr>
          <p:spPr>
            <a:xfrm flipH="1">
              <a:off x="15778" y="1439"/>
              <a:ext cx="258" cy="980"/>
            </a:xfrm>
            <a:prstGeom prst="rtTriangle">
              <a:avLst/>
            </a:prstGeom>
            <a:solidFill>
              <a:srgbClr val="0528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4" name="平行四边形 13"/>
          <p:cNvSpPr/>
          <p:nvPr/>
        </p:nvSpPr>
        <p:spPr>
          <a:xfrm>
            <a:off x="-25260" y="335755"/>
            <a:ext cx="159771" cy="534125"/>
          </a:xfrm>
          <a:prstGeom prst="parallelogram">
            <a:avLst>
              <a:gd name="adj" fmla="val 0"/>
            </a:avLst>
          </a:prstGeom>
          <a:solidFill>
            <a:srgbClr val="00AC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" name="平行四边形 21"/>
          <p:cNvSpPr/>
          <p:nvPr/>
        </p:nvSpPr>
        <p:spPr>
          <a:xfrm>
            <a:off x="164007" y="335755"/>
            <a:ext cx="159771" cy="534125"/>
          </a:xfrm>
          <a:prstGeom prst="parallelogram">
            <a:avLst>
              <a:gd name="adj" fmla="val 0"/>
            </a:avLst>
          </a:prstGeom>
          <a:solidFill>
            <a:srgbClr val="00AC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TextBox 27"/>
          <p:cNvSpPr txBox="1"/>
          <p:nvPr/>
        </p:nvSpPr>
        <p:spPr>
          <a:xfrm>
            <a:off x="9472275" y="2670274"/>
            <a:ext cx="965399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Lato Black"/>
              </a:rPr>
              <a:t>4</a:t>
            </a:r>
            <a:endParaRPr lang="en-GB" sz="32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Lato Black"/>
            </a:endParaRPr>
          </a:p>
        </p:txBody>
      </p:sp>
      <p:sp>
        <p:nvSpPr>
          <p:cNvPr id="33" name="文本框 1"/>
          <p:cNvSpPr txBox="1"/>
          <p:nvPr/>
        </p:nvSpPr>
        <p:spPr>
          <a:xfrm>
            <a:off x="353060" y="403860"/>
            <a:ext cx="25901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拍卖标的起拍价</a:t>
            </a:r>
            <a:endParaRPr lang="zh-CN" altLang="en-US" sz="24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84530" y="3219450"/>
            <a:ext cx="5410200" cy="24612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endParaRPr lang="zh-CN" altLang="en-US" sz="1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sz="1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　 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中山南头镇明日豪庭小区车位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起拍价</a:t>
            </a:r>
            <a:r>
              <a:rPr 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6.8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万元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个（一次投入，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永久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方便）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12825" y="1684655"/>
            <a:ext cx="434848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紧俏车位、产权清晰、非诉讼标的</a:t>
            </a:r>
            <a:endParaRPr lang="zh-CN" altLang="en-US" sz="2000" dirty="0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1530350" y="2670175"/>
            <a:ext cx="4896485" cy="819150"/>
          </a:xfrm>
        </p:spPr>
        <p:txBody>
          <a:bodyPr/>
          <a:lstStyle/>
          <a:p>
            <a:pPr>
              <a:lnSpc>
                <a:spcPct val="80000"/>
              </a:lnSpc>
              <a:buNone/>
            </a:pP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联系人莫先生：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13590835554</a:t>
            </a:r>
            <a:endParaRPr lang="en-US" altLang="zh-CN" sz="16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负责人陈小姐：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13178638260</a:t>
            </a:r>
            <a:endParaRPr lang="en-US" altLang="zh-CN" sz="20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buNone/>
            </a:pP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026" name="Picture 2" descr="C:\Users\Administrator\Desktop\标的【明日豪庭车位】\微信图片_20191016165726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210574" y="802603"/>
            <a:ext cx="4097991" cy="5463987"/>
          </a:xfrm>
          <a:prstGeom prst="rect">
            <a:avLst/>
          </a:prstGeom>
          <a:noFill/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 flipH="1">
            <a:off x="344169" y="335915"/>
            <a:ext cx="5411172" cy="534670"/>
            <a:chOff x="15778" y="1438"/>
            <a:chExt cx="3418" cy="982"/>
          </a:xfrm>
        </p:grpSpPr>
        <p:sp>
          <p:nvSpPr>
            <p:cNvPr id="19" name="矩形 18"/>
            <p:cNvSpPr/>
            <p:nvPr/>
          </p:nvSpPr>
          <p:spPr>
            <a:xfrm>
              <a:off x="16036" y="1438"/>
              <a:ext cx="3161" cy="982"/>
            </a:xfrm>
            <a:prstGeom prst="rect">
              <a:avLst/>
            </a:prstGeom>
            <a:solidFill>
              <a:srgbClr val="0528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1" name="直角三角形 20"/>
            <p:cNvSpPr/>
            <p:nvPr/>
          </p:nvSpPr>
          <p:spPr>
            <a:xfrm flipH="1">
              <a:off x="15778" y="1439"/>
              <a:ext cx="258" cy="980"/>
            </a:xfrm>
            <a:prstGeom prst="rtTriangle">
              <a:avLst/>
            </a:prstGeom>
            <a:solidFill>
              <a:srgbClr val="0528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4" name="平行四边形 13"/>
          <p:cNvSpPr/>
          <p:nvPr/>
        </p:nvSpPr>
        <p:spPr>
          <a:xfrm>
            <a:off x="-25260" y="335755"/>
            <a:ext cx="159771" cy="534125"/>
          </a:xfrm>
          <a:prstGeom prst="parallelogram">
            <a:avLst>
              <a:gd name="adj" fmla="val 0"/>
            </a:avLst>
          </a:prstGeom>
          <a:solidFill>
            <a:srgbClr val="00AC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" name="平行四边形 21"/>
          <p:cNvSpPr/>
          <p:nvPr/>
        </p:nvSpPr>
        <p:spPr>
          <a:xfrm>
            <a:off x="164007" y="335755"/>
            <a:ext cx="159771" cy="534125"/>
          </a:xfrm>
          <a:prstGeom prst="parallelogram">
            <a:avLst>
              <a:gd name="adj" fmla="val 0"/>
            </a:avLst>
          </a:prstGeom>
          <a:solidFill>
            <a:srgbClr val="00AC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86714" y="372745"/>
            <a:ext cx="604097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中山市南头镇明日豪庭车位介绍</a:t>
            </a:r>
            <a:endParaRPr lang="en-US" altLang="zh-CN" sz="24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32815" y="1460500"/>
            <a:ext cx="4490720" cy="492102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这一页应该放在第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页。</a:t>
            </a:r>
            <a:endParaRPr lang="en-US" altLang="zh-CN" sz="1600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随着人们的生活水平的提高和车辆保有量的增长，车位紧俏逐年递增。一、二线城市在严厉控制车辆的情况下，停车难仍然是一大难题，小区地下车库三层、住户数与车位数的比例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：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，仍然远远不能满足人们的停车需求。</a:t>
            </a:r>
            <a:endParaRPr lang="zh-CN" altLang="en-US" sz="1600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明日豪庭小区位于中山市南头镇东福路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6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号。小区全部住户共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505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户，入住率超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90%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，</a:t>
            </a:r>
            <a:r>
              <a:rPr lang="zh-CN" altLang="en-US" sz="1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地下总车位</a:t>
            </a:r>
            <a:r>
              <a:rPr lang="en-US" altLang="zh-CN" sz="1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90</a:t>
            </a:r>
            <a:r>
              <a:rPr lang="zh-CN" altLang="en-US" sz="1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个，比例仅为</a:t>
            </a:r>
            <a:r>
              <a:rPr lang="en-US" altLang="zh-CN" sz="1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5</a:t>
            </a:r>
            <a:r>
              <a:rPr lang="zh-CN" altLang="en-US" sz="1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：</a:t>
            </a:r>
            <a:r>
              <a:rPr lang="en-US" altLang="zh-CN" sz="1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</a:t>
            </a:r>
            <a:r>
              <a:rPr lang="zh-CN" altLang="en-US" sz="1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，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本小区停车也将很快是紧俏，物以稀为贵，所以，不管是自用或投资，参与竞买均是最佳的选择。</a:t>
            </a:r>
            <a:endParaRPr lang="zh-CN" altLang="en-US" sz="1600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本小区临近市场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50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米，人流旺，周边商铺人流密集，经常出现车位难求情况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1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076" name="Picture 4" descr="C:\Users\Administrator\Desktop\标的【明日豪庭车位】\微信图片_20191016165715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657340" y="2308860"/>
            <a:ext cx="4712335" cy="3534410"/>
          </a:xfrm>
          <a:prstGeom prst="rect">
            <a:avLst/>
          </a:prstGeom>
          <a:noFill/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2"/>
          <p:cNvGrpSpPr/>
          <p:nvPr/>
        </p:nvGrpSpPr>
        <p:grpSpPr>
          <a:xfrm flipH="1">
            <a:off x="353695" y="335915"/>
            <a:ext cx="3785235" cy="534670"/>
            <a:chOff x="15778" y="1438"/>
            <a:chExt cx="3418" cy="982"/>
          </a:xfrm>
        </p:grpSpPr>
        <p:sp>
          <p:nvSpPr>
            <p:cNvPr id="19" name="矩形 18"/>
            <p:cNvSpPr/>
            <p:nvPr/>
          </p:nvSpPr>
          <p:spPr>
            <a:xfrm>
              <a:off x="16036" y="1438"/>
              <a:ext cx="3161" cy="982"/>
            </a:xfrm>
            <a:prstGeom prst="rect">
              <a:avLst/>
            </a:prstGeom>
            <a:solidFill>
              <a:srgbClr val="0528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1" name="直角三角形 20"/>
            <p:cNvSpPr/>
            <p:nvPr/>
          </p:nvSpPr>
          <p:spPr>
            <a:xfrm flipH="1">
              <a:off x="15778" y="1439"/>
              <a:ext cx="258" cy="980"/>
            </a:xfrm>
            <a:prstGeom prst="rtTriangle">
              <a:avLst/>
            </a:prstGeom>
            <a:solidFill>
              <a:srgbClr val="0528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4" name="平行四边形 13"/>
          <p:cNvSpPr/>
          <p:nvPr/>
        </p:nvSpPr>
        <p:spPr>
          <a:xfrm>
            <a:off x="-25260" y="335755"/>
            <a:ext cx="159771" cy="534125"/>
          </a:xfrm>
          <a:prstGeom prst="parallelogram">
            <a:avLst>
              <a:gd name="adj" fmla="val 0"/>
            </a:avLst>
          </a:prstGeom>
          <a:solidFill>
            <a:srgbClr val="00AC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" name="平行四边形 21"/>
          <p:cNvSpPr/>
          <p:nvPr/>
        </p:nvSpPr>
        <p:spPr>
          <a:xfrm>
            <a:off x="164007" y="335755"/>
            <a:ext cx="159771" cy="534125"/>
          </a:xfrm>
          <a:prstGeom prst="parallelogram">
            <a:avLst>
              <a:gd name="adj" fmla="val 0"/>
            </a:avLst>
          </a:prstGeom>
          <a:solidFill>
            <a:srgbClr val="00AC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TextBox 24"/>
          <p:cNvSpPr txBox="1"/>
          <p:nvPr/>
        </p:nvSpPr>
        <p:spPr>
          <a:xfrm>
            <a:off x="1667152" y="2670274"/>
            <a:ext cx="965399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Lato Black"/>
              </a:rPr>
              <a:t>1</a:t>
            </a:r>
            <a:endParaRPr lang="en-GB" sz="32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Lato Black"/>
            </a:endParaRPr>
          </a:p>
        </p:txBody>
      </p:sp>
      <p:sp>
        <p:nvSpPr>
          <p:cNvPr id="15" name="TextBox 25"/>
          <p:cNvSpPr txBox="1"/>
          <p:nvPr/>
        </p:nvSpPr>
        <p:spPr>
          <a:xfrm>
            <a:off x="4139620" y="2670274"/>
            <a:ext cx="965399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Lato Black"/>
              </a:rPr>
              <a:t>2</a:t>
            </a:r>
            <a:endParaRPr lang="en-GB" sz="32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Lato Black"/>
            </a:endParaRPr>
          </a:p>
        </p:txBody>
      </p:sp>
      <p:sp>
        <p:nvSpPr>
          <p:cNvPr id="16" name="TextBox 26"/>
          <p:cNvSpPr txBox="1"/>
          <p:nvPr/>
        </p:nvSpPr>
        <p:spPr>
          <a:xfrm>
            <a:off x="6691581" y="2670274"/>
            <a:ext cx="965399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Lato Black"/>
              </a:rPr>
              <a:t>3</a:t>
            </a:r>
            <a:endParaRPr lang="en-GB" sz="32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Lato Black"/>
            </a:endParaRPr>
          </a:p>
        </p:txBody>
      </p:sp>
      <p:sp>
        <p:nvSpPr>
          <p:cNvPr id="17" name="TextBox 27"/>
          <p:cNvSpPr txBox="1"/>
          <p:nvPr/>
        </p:nvSpPr>
        <p:spPr>
          <a:xfrm>
            <a:off x="9472275" y="2670274"/>
            <a:ext cx="965399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Lato Black"/>
              </a:rPr>
              <a:t>4</a:t>
            </a:r>
            <a:endParaRPr lang="en-GB" sz="32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Lato Black"/>
            </a:endParaRPr>
          </a:p>
        </p:txBody>
      </p:sp>
      <p:sp>
        <p:nvSpPr>
          <p:cNvPr id="33" name="文本框 1"/>
          <p:cNvSpPr txBox="1"/>
          <p:nvPr/>
        </p:nvSpPr>
        <p:spPr>
          <a:xfrm>
            <a:off x="407670" y="347980"/>
            <a:ext cx="283718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拍卖标的房地</a:t>
            </a:r>
            <a:r>
              <a:rPr lang="zh-CN" sz="24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权证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24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18160" y="1976428"/>
            <a:ext cx="4547235" cy="25012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b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车位土地权证：使用权</a:t>
            </a:r>
            <a:r>
              <a:rPr lang="zh-CN" sz="1600" b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面积为</a:t>
            </a:r>
            <a:r>
              <a:rPr lang="en-US" sz="1600" b="0" u="sng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10.03</a:t>
            </a:r>
            <a:r>
              <a:rPr lang="zh-CN" sz="1600" b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㎡</a:t>
            </a:r>
            <a:endParaRPr lang="en-US" altLang="zh-CN" sz="1600" b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土地使用权类型：出让</a:t>
            </a:r>
            <a:endParaRPr lang="en-US" altLang="zh-CN" sz="16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土地用途：商住</a:t>
            </a:r>
            <a:endParaRPr lang="en-US" altLang="zh-CN" sz="16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b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1600" b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共有情况：单独拥有</a:t>
            </a:r>
            <a:endParaRPr lang="en-US" altLang="zh-CN" sz="1600" b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登记日期：</a:t>
            </a:r>
            <a:r>
              <a:rPr lang="en-US" altLang="zh-CN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2014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</a:t>
            </a:r>
            <a:r>
              <a:rPr lang="en-US" altLang="zh-CN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月</a:t>
            </a:r>
            <a:r>
              <a:rPr lang="en-US" altLang="zh-CN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29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日</a:t>
            </a:r>
            <a:endParaRPr lang="en-US" altLang="zh-CN" sz="16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b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1600" b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分摊面积：</a:t>
            </a:r>
            <a:r>
              <a:rPr lang="en-US" sz="1600" u="sng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10.03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㎡</a:t>
            </a:r>
            <a:endParaRPr lang="en-US" altLang="zh-CN" sz="16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终止日期：</a:t>
            </a:r>
            <a:r>
              <a:rPr lang="en-US" altLang="zh-CN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2073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</a:t>
            </a:r>
            <a:r>
              <a:rPr lang="en-US" altLang="zh-CN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月</a:t>
            </a:r>
            <a:r>
              <a:rPr lang="en-US" altLang="zh-CN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16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日</a:t>
            </a:r>
            <a:endParaRPr lang="zh-CN" sz="1600" b="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8" name="图片 17" descr="微信图片_20191203163803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176645" y="608965"/>
            <a:ext cx="4853305" cy="293497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0375" y="892083"/>
            <a:ext cx="6096000" cy="109029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/>
              <a:t>本次拍卖：室内负一层停车位</a:t>
            </a:r>
            <a:endParaRPr lang="zh-CN" altLang="en-US" dirty="0"/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   优势：产权清晰、证件齐全。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以</a:t>
            </a:r>
            <a:r>
              <a:rPr lang="en-US" altLang="zh-CN" sz="1400" dirty="0">
                <a:solidFill>
                  <a:schemeClr val="tx1"/>
                </a:solidFill>
                <a:sym typeface="+mn-ea"/>
              </a:rPr>
              <a:t>52</a:t>
            </a:r>
            <a:r>
              <a:rPr lang="zh-CN" altLang="en-US" sz="1400" dirty="0">
                <a:solidFill>
                  <a:schemeClr val="tx1"/>
                </a:solidFill>
                <a:sym typeface="+mn-ea"/>
              </a:rPr>
              <a:t>号车位的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土地证和产权证内容展示如下</a:t>
            </a:r>
            <a:endParaRPr lang="zh-CN" altLang="en-US" sz="14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18160" y="4364446"/>
            <a:ext cx="4547235" cy="2157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b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车位房地产权证：</a:t>
            </a:r>
            <a:r>
              <a:rPr lang="zh-CN" sz="1600" b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建筑面积为</a:t>
            </a:r>
            <a:r>
              <a:rPr lang="en-US" sz="1600" b="0" u="sng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34.00</a:t>
            </a:r>
            <a:r>
              <a:rPr lang="zh-CN" sz="1600" b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㎡</a:t>
            </a:r>
            <a:r>
              <a:rPr lang="zh-CN" altLang="en-US" sz="1600" b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，套内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建筑面积为</a:t>
            </a:r>
            <a:r>
              <a:rPr lang="en-US" sz="1600" u="sng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14.20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㎡</a:t>
            </a:r>
            <a:r>
              <a:rPr lang="en-US" altLang="zh-CN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每一个车位大小不一致</a:t>
            </a:r>
            <a:r>
              <a:rPr lang="en-US" altLang="zh-CN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】</a:t>
            </a:r>
            <a:endParaRPr lang="en-US" altLang="zh-CN" sz="1600" b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房屋所有权取得方式：购买</a:t>
            </a:r>
            <a:endParaRPr lang="en-US" altLang="zh-CN" sz="16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b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1600" b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共有情况：单独拥有</a:t>
            </a:r>
            <a:endParaRPr lang="en-US" altLang="zh-CN" sz="1600" b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登记日期：</a:t>
            </a:r>
            <a:r>
              <a:rPr lang="en-US" altLang="zh-CN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2014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</a:t>
            </a:r>
            <a:r>
              <a:rPr lang="en-US" altLang="zh-CN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月</a:t>
            </a:r>
            <a:r>
              <a:rPr lang="en-US" altLang="zh-CN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13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日</a:t>
            </a:r>
            <a:endParaRPr lang="en-US" altLang="zh-CN" sz="16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b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房屋结构：钢筋混凝土</a:t>
            </a:r>
            <a:endParaRPr lang="zh-CN" sz="1600" b="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5" name="图片 4" descr="微信图片_2019120316392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76645" y="3843020"/>
            <a:ext cx="4852670" cy="255778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429375" y="3429000"/>
            <a:ext cx="434848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52</a:t>
            </a:r>
            <a:r>
              <a:rPr lang="zh-CN" altLang="en-US" sz="1400" dirty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号车位土地证</a:t>
            </a:r>
            <a:endParaRPr lang="zh-CN" altLang="en-US" sz="1400" dirty="0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556375" y="6348730"/>
            <a:ext cx="434848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52</a:t>
            </a:r>
            <a:r>
              <a:rPr lang="zh-CN" altLang="en-US" sz="1400" dirty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号车位房产证</a:t>
            </a:r>
            <a:endParaRPr lang="zh-CN" altLang="en-US" sz="1400" dirty="0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 flipH="1">
            <a:off x="325119" y="335280"/>
            <a:ext cx="5770880" cy="534670"/>
            <a:chOff x="15778" y="1438"/>
            <a:chExt cx="3418" cy="982"/>
          </a:xfrm>
        </p:grpSpPr>
        <p:sp>
          <p:nvSpPr>
            <p:cNvPr id="19" name="矩形 18"/>
            <p:cNvSpPr/>
            <p:nvPr/>
          </p:nvSpPr>
          <p:spPr>
            <a:xfrm>
              <a:off x="16036" y="1438"/>
              <a:ext cx="3161" cy="982"/>
            </a:xfrm>
            <a:prstGeom prst="rect">
              <a:avLst/>
            </a:prstGeom>
            <a:solidFill>
              <a:srgbClr val="0528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1" name="直角三角形 20"/>
            <p:cNvSpPr/>
            <p:nvPr/>
          </p:nvSpPr>
          <p:spPr>
            <a:xfrm flipH="1">
              <a:off x="15778" y="1439"/>
              <a:ext cx="258" cy="980"/>
            </a:xfrm>
            <a:prstGeom prst="rtTriangle">
              <a:avLst/>
            </a:prstGeom>
            <a:solidFill>
              <a:srgbClr val="0528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4" name="平行四边形 13"/>
          <p:cNvSpPr/>
          <p:nvPr/>
        </p:nvSpPr>
        <p:spPr>
          <a:xfrm>
            <a:off x="-25260" y="335755"/>
            <a:ext cx="159771" cy="534125"/>
          </a:xfrm>
          <a:prstGeom prst="parallelogram">
            <a:avLst>
              <a:gd name="adj" fmla="val 0"/>
            </a:avLst>
          </a:prstGeom>
          <a:solidFill>
            <a:srgbClr val="00AC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" name="平行四边形 21"/>
          <p:cNvSpPr/>
          <p:nvPr/>
        </p:nvSpPr>
        <p:spPr>
          <a:xfrm>
            <a:off x="164007" y="335755"/>
            <a:ext cx="159771" cy="534125"/>
          </a:xfrm>
          <a:prstGeom prst="parallelogram">
            <a:avLst>
              <a:gd name="adj" fmla="val 0"/>
            </a:avLst>
          </a:prstGeom>
          <a:solidFill>
            <a:srgbClr val="00AC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3714" y="335120"/>
            <a:ext cx="5059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中山市南头镇明日豪庭车位明细表</a:t>
            </a:r>
            <a:r>
              <a:rPr lang="en-US" altLang="zh-CN" sz="24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01</a:t>
            </a:r>
            <a:endParaRPr lang="en-US" altLang="zh-CN" sz="24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18160" y="964565"/>
            <a:ext cx="8777605" cy="7302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/>
              <a:t>本小区地下停车位总量仅</a:t>
            </a:r>
            <a:r>
              <a:rPr lang="en-US" altLang="zh-CN" dirty="0"/>
              <a:t>90</a:t>
            </a:r>
            <a:r>
              <a:rPr lang="zh-CN" altLang="en-US" dirty="0"/>
              <a:t>个，本次拍卖停车位总量为</a:t>
            </a:r>
            <a:r>
              <a:rPr lang="en-US" altLang="zh-CN" dirty="0"/>
              <a:t>81</a:t>
            </a:r>
            <a:r>
              <a:rPr lang="zh-CN" altLang="en-US" dirty="0"/>
              <a:t>个，车位紧俏，不可再生。</a:t>
            </a:r>
            <a:endParaRPr lang="zh-CN" altLang="en-US" dirty="0"/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本次拍卖的车位明细表如下（以土地证和产权证为准）：</a:t>
            </a:r>
            <a:endParaRPr lang="zh-CN" altLang="en-US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653732" y="1694688"/>
          <a:ext cx="9363710" cy="4759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6095"/>
                <a:gridCol w="1097280"/>
                <a:gridCol w="787400"/>
                <a:gridCol w="928370"/>
                <a:gridCol w="927735"/>
                <a:gridCol w="1518920"/>
                <a:gridCol w="1294130"/>
                <a:gridCol w="646430"/>
                <a:gridCol w="850900"/>
                <a:gridCol w="806450"/>
              </a:tblGrid>
              <a:tr h="200660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序号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拍卖物名称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房产证建筑面积（m</a:t>
                      </a:r>
                      <a:r>
                        <a:rPr lang="en-US" sz="1000" b="0" baseline="30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2</a:t>
                      </a: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）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房产证套内建筑面积（m</a:t>
                      </a:r>
                      <a:r>
                        <a:rPr lang="en-US" sz="1000" b="0" baseline="30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2</a:t>
                      </a: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）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土地证使用权面积（m</a:t>
                      </a:r>
                      <a:r>
                        <a:rPr lang="en-US" sz="1000" b="0" baseline="30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2</a:t>
                      </a: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）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房产证号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土地证号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房屋结构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登记日期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起拍价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3055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中山市南头镇东福北路6号明日豪庭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（人民币）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0660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38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11.75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11.23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2.2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粤房地权证中府字第0214098670号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中府国用2014第易0200885号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钢筋凝土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2014年11月4日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68000元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0660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号车位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200660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2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39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12.44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11.89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2.3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粤房地权证中府字第0214098673号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中府国用2014第易0200886号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钢筋凝土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2014年11月4日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68000元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0820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号车位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200660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3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44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17.76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16.98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3.3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粤房地权证中府字第0214087585号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中府国用2014第易0200726号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钢筋凝土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2014年9月30日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68000元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0660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号车位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200660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4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45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13.42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12.83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2.5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粤房地权证中府字第0214099761号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中府国用2014第0200899号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钢筋凝土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2014年11月6日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68000元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0660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号车位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200660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5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53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34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14.2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10.03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粤房地权证中府字第0214087744号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中府国用2014第0200742号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钢筋凝土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2014年9月30日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68000元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0660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号车位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200025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6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55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34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14.2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10.03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粤房地权证中府字第0214087747号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中府国用2014第0200743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钢筋凝土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2014年9月30日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68000元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0660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号车位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200660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7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56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34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14.2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10.03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粤房地权证中府字第0214087749号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中府国用2014第易0200744号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钢筋凝土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2014年9月30日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68000元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0660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号车位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200660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8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59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41.29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17.27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12.18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粤房地权证中府字第0214088419号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中府国用2014第易0200761号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钢筋凝土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2014年10月90日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68000元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0660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号车位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200660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9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62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38.75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16.22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11.35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粤房地权证中府字第0214087457号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中府国用2014第易0200722号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钢筋凝土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2014年9月29日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68000元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0660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号车位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200660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10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63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38.75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16.22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11.35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粤房地权证中府字第0214087445号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中府国用2014第易0200721号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钢筋凝土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2014年9月29日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68000元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0660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号车位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2"/>
          <p:cNvGrpSpPr/>
          <p:nvPr/>
        </p:nvGrpSpPr>
        <p:grpSpPr>
          <a:xfrm flipH="1">
            <a:off x="325119" y="335280"/>
            <a:ext cx="5770880" cy="534670"/>
            <a:chOff x="15778" y="1438"/>
            <a:chExt cx="3418" cy="982"/>
          </a:xfrm>
        </p:grpSpPr>
        <p:sp>
          <p:nvSpPr>
            <p:cNvPr id="19" name="矩形 18"/>
            <p:cNvSpPr/>
            <p:nvPr/>
          </p:nvSpPr>
          <p:spPr>
            <a:xfrm>
              <a:off x="16036" y="1438"/>
              <a:ext cx="3161" cy="982"/>
            </a:xfrm>
            <a:prstGeom prst="rect">
              <a:avLst/>
            </a:prstGeom>
            <a:solidFill>
              <a:srgbClr val="0528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1" name="直角三角形 20"/>
            <p:cNvSpPr/>
            <p:nvPr/>
          </p:nvSpPr>
          <p:spPr>
            <a:xfrm flipH="1">
              <a:off x="15778" y="1439"/>
              <a:ext cx="258" cy="980"/>
            </a:xfrm>
            <a:prstGeom prst="rtTriangle">
              <a:avLst/>
            </a:prstGeom>
            <a:solidFill>
              <a:srgbClr val="0528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4" name="平行四边形 13"/>
          <p:cNvSpPr/>
          <p:nvPr/>
        </p:nvSpPr>
        <p:spPr>
          <a:xfrm>
            <a:off x="-25260" y="335755"/>
            <a:ext cx="159771" cy="534125"/>
          </a:xfrm>
          <a:prstGeom prst="parallelogram">
            <a:avLst>
              <a:gd name="adj" fmla="val 0"/>
            </a:avLst>
          </a:prstGeom>
          <a:solidFill>
            <a:srgbClr val="00AC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" name="平行四边形 21"/>
          <p:cNvSpPr/>
          <p:nvPr/>
        </p:nvSpPr>
        <p:spPr>
          <a:xfrm>
            <a:off x="164007" y="335755"/>
            <a:ext cx="159771" cy="534125"/>
          </a:xfrm>
          <a:prstGeom prst="parallelogram">
            <a:avLst>
              <a:gd name="adj" fmla="val 0"/>
            </a:avLst>
          </a:prstGeom>
          <a:solidFill>
            <a:srgbClr val="00AC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3714" y="335120"/>
            <a:ext cx="5059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中山市南头镇明日豪庭车位明细表</a:t>
            </a:r>
            <a:r>
              <a:rPr lang="en-US" altLang="zh-CN" sz="24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02</a:t>
            </a:r>
            <a:endParaRPr lang="en-US" altLang="zh-CN" sz="24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707073" y="1695006"/>
          <a:ext cx="9344025" cy="47339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5460"/>
                <a:gridCol w="1094105"/>
                <a:gridCol w="786130"/>
                <a:gridCol w="925830"/>
                <a:gridCol w="926465"/>
                <a:gridCol w="1515745"/>
                <a:gridCol w="1290955"/>
                <a:gridCol w="645795"/>
                <a:gridCol w="848995"/>
                <a:gridCol w="804545"/>
              </a:tblGrid>
              <a:tr h="200025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序号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拍卖物名称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房产证建筑面积（m</a:t>
                      </a:r>
                      <a:r>
                        <a:rPr lang="en-US" sz="1000" b="0" baseline="30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2</a:t>
                      </a: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）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房产证套内建筑面积（m</a:t>
                      </a:r>
                      <a:r>
                        <a:rPr lang="en-US" sz="1000" b="0" baseline="30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2</a:t>
                      </a: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）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土地证使用权面积（m</a:t>
                      </a:r>
                      <a:r>
                        <a:rPr lang="en-US" sz="1000" b="0" baseline="30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2</a:t>
                      </a: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）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房产证号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土地证号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房屋结构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登记日期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起拍价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125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中山市南头镇东福北路6号明日豪庭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（人民币）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750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11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067号车位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38.75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16.22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11.35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粤房地权证中府字第0214087424号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中府国用2014第易0200720号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钢筋凝土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2014年9月29日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68000元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0025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12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68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38.75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16.22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11.35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粤房地权证中府字第0214089309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中府国用2014第0200778号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钢筋凝土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2014年10月11日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68000元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0025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号车位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200660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13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71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38.75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16.22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11.35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粤房地权证中府字第0214089315号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中府国用2014第0200770号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钢筋凝土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2014年10月11日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68000元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0025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号车位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200025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14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72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38.75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16.22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11.35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粤房地权证中府字第0214089317号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中府国用2014第0200780号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钢筋凝土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2014年10月11日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68000元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0025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号车位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200660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15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75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36.93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15.46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10.82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粤房地权证中府字第0214089324号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中府国用2014第易0200783号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钢筋凝土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2014年10月11日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68000元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0025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号车位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200025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16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76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40.33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16.88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11.8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粤房地权证中府字第0214088423号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中府国用2014第易0200762号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钢筋凝土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2014年10月9日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68000元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0660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号车位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200025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17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78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31.07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15.72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8.94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粤房地权证中府字第0214089332号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中府国用2014第易0200784号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钢筋凝土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2014年10月11日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68000元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0025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号车位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200660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18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79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31.07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15.72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8.94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粤房地权证中府字第0214118042号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中府国用2014第易0200952号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钢筋凝土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2014年12月24日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68000元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0025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号车位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200025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19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82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31.07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15.72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8.94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粤房地权证中府字第0214086985号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中府国用2014第易0200699号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钢筋凝土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2014年9月28日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68000元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0025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号车位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200660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20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83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31.07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15.72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8.94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粤房地权证中府字第0214086979号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中府国用2014第易0200698号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钢筋凝土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2014年9月28日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68000元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0025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号车位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5" name="矩形 14"/>
          <p:cNvSpPr/>
          <p:nvPr/>
        </p:nvSpPr>
        <p:spPr>
          <a:xfrm>
            <a:off x="518160" y="964565"/>
            <a:ext cx="8777605" cy="7302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/>
              <a:t>本小区地下停车位总量仅</a:t>
            </a:r>
            <a:r>
              <a:rPr lang="en-US" altLang="zh-CN" dirty="0"/>
              <a:t>90</a:t>
            </a:r>
            <a:r>
              <a:rPr lang="zh-CN" altLang="en-US" dirty="0"/>
              <a:t>个，本次拍卖停车位总量为</a:t>
            </a:r>
            <a:r>
              <a:rPr lang="en-US" altLang="zh-CN" dirty="0"/>
              <a:t>81</a:t>
            </a:r>
            <a:r>
              <a:rPr lang="zh-CN" altLang="en-US" dirty="0"/>
              <a:t>个，车位紧俏，不可再生。</a:t>
            </a:r>
            <a:endParaRPr lang="zh-CN" altLang="en-US" dirty="0"/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本次拍卖的车位明细表如下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（以土地证和产权证为准）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endParaRPr lang="zh-CN" altLang="en-US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2"/>
          <p:cNvGrpSpPr/>
          <p:nvPr/>
        </p:nvGrpSpPr>
        <p:grpSpPr>
          <a:xfrm flipH="1">
            <a:off x="325119" y="335280"/>
            <a:ext cx="5770880" cy="534670"/>
            <a:chOff x="15778" y="1438"/>
            <a:chExt cx="3418" cy="982"/>
          </a:xfrm>
        </p:grpSpPr>
        <p:sp>
          <p:nvSpPr>
            <p:cNvPr id="19" name="矩形 18"/>
            <p:cNvSpPr/>
            <p:nvPr/>
          </p:nvSpPr>
          <p:spPr>
            <a:xfrm>
              <a:off x="16036" y="1438"/>
              <a:ext cx="3161" cy="982"/>
            </a:xfrm>
            <a:prstGeom prst="rect">
              <a:avLst/>
            </a:prstGeom>
            <a:solidFill>
              <a:srgbClr val="0528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1" name="直角三角形 20"/>
            <p:cNvSpPr/>
            <p:nvPr/>
          </p:nvSpPr>
          <p:spPr>
            <a:xfrm flipH="1">
              <a:off x="15778" y="1439"/>
              <a:ext cx="258" cy="980"/>
            </a:xfrm>
            <a:prstGeom prst="rtTriangle">
              <a:avLst/>
            </a:prstGeom>
            <a:solidFill>
              <a:srgbClr val="0528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4" name="平行四边形 13"/>
          <p:cNvSpPr/>
          <p:nvPr/>
        </p:nvSpPr>
        <p:spPr>
          <a:xfrm>
            <a:off x="-25260" y="335755"/>
            <a:ext cx="159771" cy="534125"/>
          </a:xfrm>
          <a:prstGeom prst="parallelogram">
            <a:avLst>
              <a:gd name="adj" fmla="val 0"/>
            </a:avLst>
          </a:prstGeom>
          <a:solidFill>
            <a:srgbClr val="00AC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" name="平行四边形 21"/>
          <p:cNvSpPr/>
          <p:nvPr/>
        </p:nvSpPr>
        <p:spPr>
          <a:xfrm>
            <a:off x="164007" y="335755"/>
            <a:ext cx="159771" cy="534125"/>
          </a:xfrm>
          <a:prstGeom prst="parallelogram">
            <a:avLst>
              <a:gd name="adj" fmla="val 0"/>
            </a:avLst>
          </a:prstGeom>
          <a:solidFill>
            <a:srgbClr val="00AC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3714" y="335120"/>
            <a:ext cx="5059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中山市南头镇明日豪庭车位明细表</a:t>
            </a:r>
            <a:r>
              <a:rPr lang="en-US" altLang="zh-CN" sz="24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03</a:t>
            </a:r>
            <a:endParaRPr lang="en-US" altLang="zh-CN" sz="24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676275" y="1694688"/>
          <a:ext cx="9255760" cy="47891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0380"/>
                <a:gridCol w="1084580"/>
                <a:gridCol w="778510"/>
                <a:gridCol w="916940"/>
                <a:gridCol w="917575"/>
                <a:gridCol w="1501140"/>
                <a:gridCol w="1278890"/>
                <a:gridCol w="639445"/>
                <a:gridCol w="841375"/>
                <a:gridCol w="796925"/>
              </a:tblGrid>
              <a:tr h="0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序号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拍卖物名称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房产证建筑面积（m</a:t>
                      </a:r>
                      <a:r>
                        <a:rPr lang="en-US" sz="1000" b="0" baseline="30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2</a:t>
                      </a: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）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房产证套内建筑面积（m</a:t>
                      </a:r>
                      <a:r>
                        <a:rPr lang="en-US" sz="1000" b="0" baseline="30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2</a:t>
                      </a: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）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土地证使用权面积（m</a:t>
                      </a:r>
                      <a:r>
                        <a:rPr lang="en-US" sz="1000" b="0" baseline="30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2</a:t>
                      </a: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）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房产证号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土地证号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房屋结构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登记日期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起拍价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1950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中山市南头镇东福北路6号明日豪庭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（人民币）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8120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21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85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36.07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18.25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10.38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粤房地权证中府字第0214086968号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中府国用2014第易0200697号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钢筋凝土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2014年9月28日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68000元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8120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号车位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98120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22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87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31.07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15.72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8.94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粤房地权证中府字第0214086962号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中府国用2014第易0200695号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钢筋凝土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2014年9月28日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68000元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8755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号车位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98120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23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88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31.07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15.72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8.94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粤房地权证中府字第0214086954号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中府国用2014第易0200694号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钢筋凝土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2014年9月28日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68000元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8120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号车位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98755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24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90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42.08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21.29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12.11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粤房地权证中府字第0214086949号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中府国用2014第易0200693号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钢筋凝土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2014年9月28日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68000元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8120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号车位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98120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25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91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32.57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16.48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9.37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粤房地权证中府字第0214086928号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中府国用2014第易0200692号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钢筋凝土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2014年9月28日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68000元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8755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号车位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98120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26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92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32.77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16.58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9.43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粤房地权证中府字第0214088426号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中府国用2014第易0200763号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钢筋凝土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2014年10月9日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68000元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8120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号车位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98755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27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46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11.61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11.1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2.1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粤房地权证中府字第0214099690号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中府国用2014第易0200898号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钢筋凝土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2014年11月6日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68000元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8120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号车位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98120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28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93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32.71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13.69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9.57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粤房地权证中府字第0214091586号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中府国用2014第易0200866号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钢筋凝土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2014年10月15日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68000元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8755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号车位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98120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29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96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38.75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16.22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11.35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粤房地权证中府字第0214091580号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中府国用2014第易0200859号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钢筋凝土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2014年10月15日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68000元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8120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号车位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98755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30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97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38.75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16.22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11.35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粤房地权证中府字第0214091573号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中府国用2014第易0200858号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钢筋凝土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2014年10月15日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68000元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8120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号车位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5" name="矩形 14"/>
          <p:cNvSpPr/>
          <p:nvPr/>
        </p:nvSpPr>
        <p:spPr>
          <a:xfrm>
            <a:off x="518160" y="964565"/>
            <a:ext cx="8777605" cy="7302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/>
              <a:t>本小区地下停车位总量仅</a:t>
            </a:r>
            <a:r>
              <a:rPr lang="en-US" altLang="zh-CN" dirty="0"/>
              <a:t>90</a:t>
            </a:r>
            <a:r>
              <a:rPr lang="zh-CN" altLang="en-US" dirty="0"/>
              <a:t>个，本次拍卖停车位总量为</a:t>
            </a:r>
            <a:r>
              <a:rPr lang="en-US" altLang="zh-CN" dirty="0"/>
              <a:t>81</a:t>
            </a:r>
            <a:r>
              <a:rPr lang="zh-CN" altLang="en-US" dirty="0"/>
              <a:t>个，车位紧俏，不可再生。</a:t>
            </a:r>
            <a:endParaRPr lang="zh-CN" altLang="en-US" dirty="0"/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本次拍卖的车位明细表如下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（以土地证和产权证为准）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endParaRPr lang="zh-CN" altLang="en-US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2"/>
          <p:cNvGrpSpPr/>
          <p:nvPr/>
        </p:nvGrpSpPr>
        <p:grpSpPr>
          <a:xfrm flipH="1">
            <a:off x="325119" y="335280"/>
            <a:ext cx="5770880" cy="534670"/>
            <a:chOff x="15778" y="1438"/>
            <a:chExt cx="3418" cy="982"/>
          </a:xfrm>
        </p:grpSpPr>
        <p:sp>
          <p:nvSpPr>
            <p:cNvPr id="19" name="矩形 18"/>
            <p:cNvSpPr/>
            <p:nvPr/>
          </p:nvSpPr>
          <p:spPr>
            <a:xfrm>
              <a:off x="16036" y="1438"/>
              <a:ext cx="3161" cy="982"/>
            </a:xfrm>
            <a:prstGeom prst="rect">
              <a:avLst/>
            </a:prstGeom>
            <a:solidFill>
              <a:srgbClr val="0528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1" name="直角三角形 20"/>
            <p:cNvSpPr/>
            <p:nvPr/>
          </p:nvSpPr>
          <p:spPr>
            <a:xfrm flipH="1">
              <a:off x="15778" y="1439"/>
              <a:ext cx="258" cy="980"/>
            </a:xfrm>
            <a:prstGeom prst="rtTriangle">
              <a:avLst/>
            </a:prstGeom>
            <a:solidFill>
              <a:srgbClr val="0528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4" name="平行四边形 13"/>
          <p:cNvSpPr/>
          <p:nvPr/>
        </p:nvSpPr>
        <p:spPr>
          <a:xfrm>
            <a:off x="-25260" y="335755"/>
            <a:ext cx="159771" cy="534125"/>
          </a:xfrm>
          <a:prstGeom prst="parallelogram">
            <a:avLst>
              <a:gd name="adj" fmla="val 0"/>
            </a:avLst>
          </a:prstGeom>
          <a:solidFill>
            <a:srgbClr val="00AC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" name="平行四边形 21"/>
          <p:cNvSpPr/>
          <p:nvPr/>
        </p:nvSpPr>
        <p:spPr>
          <a:xfrm>
            <a:off x="164007" y="335755"/>
            <a:ext cx="159771" cy="534125"/>
          </a:xfrm>
          <a:prstGeom prst="parallelogram">
            <a:avLst>
              <a:gd name="adj" fmla="val 0"/>
            </a:avLst>
          </a:prstGeom>
          <a:solidFill>
            <a:srgbClr val="00AC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3714" y="335120"/>
            <a:ext cx="5059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中山市南头镇明日豪庭车位明细表</a:t>
            </a:r>
            <a:r>
              <a:rPr lang="en-US" altLang="zh-CN" sz="24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04</a:t>
            </a:r>
            <a:endParaRPr lang="en-US" altLang="zh-CN" sz="24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702310" y="1753743"/>
          <a:ext cx="9255760" cy="47891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0380"/>
                <a:gridCol w="1084580"/>
                <a:gridCol w="778510"/>
                <a:gridCol w="916940"/>
                <a:gridCol w="917575"/>
                <a:gridCol w="1501140"/>
                <a:gridCol w="1278890"/>
                <a:gridCol w="639445"/>
                <a:gridCol w="841375"/>
                <a:gridCol w="796925"/>
              </a:tblGrid>
              <a:tr h="198120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序号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拍卖物名称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房产证建筑面积（m</a:t>
                      </a:r>
                      <a:r>
                        <a:rPr lang="en-US" sz="1000" b="0" baseline="30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2</a:t>
                      </a: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）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房产证套内建筑面积（m</a:t>
                      </a:r>
                      <a:r>
                        <a:rPr lang="en-US" sz="1000" b="0" baseline="30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2</a:t>
                      </a: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）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土地证使用权面积（m</a:t>
                      </a:r>
                      <a:r>
                        <a:rPr lang="en-US" sz="1000" b="0" baseline="30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2</a:t>
                      </a: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）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房产证号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土地证号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房屋结构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登记日期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起拍价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1950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中山市南头镇东福北路6号明日豪庭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（人民币）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8120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31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99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43.6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18.25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12.77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粤房地权证中府字第0214091548号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中府国用2014第易0200856号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钢筋凝土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2014年10月15日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68000元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8120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号车位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98120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32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101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38.75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16.22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11.35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粤房地权证中府字第0214087971号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中府国用2014第易0200759号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钢筋凝土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2014年10月8日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68000元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8755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号车位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98120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33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102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35.12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14.7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10.28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粤房地权证中府字第0214087970号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中府国用2014第易0200758号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钢筋凝土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2014年10月8日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68000元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8120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号车位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98755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34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103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35.12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14.7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10.28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粤房地权证中府字第0214087967号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中府国用2014第易0200757号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钢筋凝土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2014年10月8日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68000元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8120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号车位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98120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35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105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38.75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16.22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11.35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粤房地权证中府字第0214087965号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中府国用2014第易0200756号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钢筋凝土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2014年10月8日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68000元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8755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号车位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98120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36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106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39.36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16.48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11.52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粤房地权证中府字第0214087961号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中府国用2014第易0200755号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钢筋凝土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2014年10月8日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68000元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8120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号车位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98755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37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107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37.55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15.72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11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粤房地权证中府字第0214087958号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中府国用2014第易0200754号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钢筋凝土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2014年10月8日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68000元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8120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号车位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98120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38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108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39.96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16.73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11.7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粤房地权证中府字第0214087957号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中府国用2014第易0200753号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钢筋凝土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2014年10月8日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68000元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8755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号车位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98120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39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109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36.07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18.25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10.38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粤房地权证中府字第0214087955号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中府国用2014第易0200752号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钢筋凝土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2014年10月8日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68000元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8120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号车位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98755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40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110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31.07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15.72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8.94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粤房地权证中府字第0214087951号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中府国用2014第易0200751号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钢筋凝土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2014年10月8日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68000元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8120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号车位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5" name="矩形 14"/>
          <p:cNvSpPr/>
          <p:nvPr/>
        </p:nvSpPr>
        <p:spPr>
          <a:xfrm>
            <a:off x="518160" y="964565"/>
            <a:ext cx="8777605" cy="7302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/>
              <a:t>本小区地下停车位总量仅</a:t>
            </a:r>
            <a:r>
              <a:rPr lang="en-US" altLang="zh-CN" dirty="0"/>
              <a:t>90</a:t>
            </a:r>
            <a:r>
              <a:rPr lang="zh-CN" altLang="en-US" dirty="0"/>
              <a:t>个，本次拍卖停车位总量为</a:t>
            </a:r>
            <a:r>
              <a:rPr lang="en-US" altLang="zh-CN" dirty="0"/>
              <a:t>81</a:t>
            </a:r>
            <a:r>
              <a:rPr lang="zh-CN" altLang="en-US" dirty="0"/>
              <a:t>个，车位紧俏，不可再生。</a:t>
            </a:r>
            <a:endParaRPr lang="zh-CN" altLang="en-US" dirty="0"/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本次拍卖的车位明细表如下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（以土地证和产权证为准）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endParaRPr lang="zh-CN" altLang="en-US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TEMPLATE_THUMBS_INDEX" val="1、2、3、6、8、10、11、12、15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62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3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7.xml><?xml version="1.0" encoding="utf-8"?>
<p:tagLst xmlns:p="http://schemas.openxmlformats.org/presentationml/2006/main">
  <p:tag name="KSO_WM_UNIT_TABLE_BEAUTIFY" val="smartTable{334166a4-6f59-4164-970a-f0a7deb121d0}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9.xml><?xml version="1.0" encoding="utf-8"?>
<p:tagLst xmlns:p="http://schemas.openxmlformats.org/presentationml/2006/main">
  <p:tag name="KSO_WM_UNIT_TABLE_BEAUTIFY" val="smartTable{19553b67-7f33-44a4-8fd4-5c6000e9bfae}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1.xml><?xml version="1.0" encoding="utf-8"?>
<p:tagLst xmlns:p="http://schemas.openxmlformats.org/presentationml/2006/main">
  <p:tag name="KSO_WM_UNIT_TABLE_BEAUTIFY" val="smartTable{355b8d59-20c8-4ea9-8fce-79173a570661}"/>
</p:tagLst>
</file>

<file path=ppt/tags/tag72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3.xml><?xml version="1.0" encoding="utf-8"?>
<p:tagLst xmlns:p="http://schemas.openxmlformats.org/presentationml/2006/main">
  <p:tag name="KSO_WM_UNIT_TABLE_BEAUTIFY" val="smartTable{40b76021-17f2-4593-aafe-f07802af9649}"/>
</p:tagLst>
</file>

<file path=ppt/tags/tag7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5.xml><?xml version="1.0" encoding="utf-8"?>
<p:tagLst xmlns:p="http://schemas.openxmlformats.org/presentationml/2006/main">
  <p:tag name="KSO_WM_UNIT_TABLE_BEAUTIFY" val="smartTable{5f24cdf6-299f-45d9-b4b7-34f582de083a}"/>
</p:tagLst>
</file>

<file path=ppt/tags/tag7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7.xml><?xml version="1.0" encoding="utf-8"?>
<p:tagLst xmlns:p="http://schemas.openxmlformats.org/presentationml/2006/main">
  <p:tag name="KSO_WM_UNIT_TABLE_BEAUTIFY" val="smartTable{acee5166-4eb1-49b2-93cc-2abaac2dc195}"/>
</p:tagLst>
</file>

<file path=ppt/tags/tag7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9.xml><?xml version="1.0" encoding="utf-8"?>
<p:tagLst xmlns:p="http://schemas.openxmlformats.org/presentationml/2006/main">
  <p:tag name="KSO_WM_UNIT_TABLE_BEAUTIFY" val="smartTable{92792bd9-1c27-4b79-a3fc-e849193ad3a5}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1.xml><?xml version="1.0" encoding="utf-8"?>
<p:tagLst xmlns:p="http://schemas.openxmlformats.org/presentationml/2006/main">
  <p:tag name="KSO_WM_UNIT_TABLE_BEAUTIFY" val="smartTable{9728ee48-4c42-49d3-a7b8-f7c1bb4640c7}"/>
</p:tagLst>
</file>

<file path=ppt/tags/tag82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3.xml><?xml version="1.0" encoding="utf-8"?>
<p:tagLst xmlns:p="http://schemas.openxmlformats.org/presentationml/2006/main">
  <p:tag name="REFSHAPE" val="537057356"/>
</p:tagLst>
</file>

<file path=ppt/tags/tag8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6.xml><?xml version="1.0" encoding="utf-8"?>
<p:tagLst xmlns:p="http://schemas.openxmlformats.org/presentationml/2006/main">
  <p:tag name="ISPRING_PRESENTATION_TITLE" val="商务风公司介绍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15343</Words>
  <Application>WPS 演示</Application>
  <PresentationFormat>宽屏</PresentationFormat>
  <Paragraphs>3673</Paragraphs>
  <Slides>16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Calibri</vt:lpstr>
      <vt:lpstr>Lato Black</vt:lpstr>
      <vt:lpstr>Segoe Print</vt:lpstr>
      <vt:lpstr>楷体</vt:lpstr>
      <vt:lpstr>方正黑体_GBK</vt:lpstr>
      <vt:lpstr>Times New Roman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商务风公司介绍</dc:title>
  <dc:creator>zcq</dc:creator>
  <cp:lastModifiedBy>988golf</cp:lastModifiedBy>
  <cp:revision>462</cp:revision>
  <dcterms:created xsi:type="dcterms:W3CDTF">2019-06-02T06:13:00Z</dcterms:created>
  <dcterms:modified xsi:type="dcterms:W3CDTF">2019-12-10T07:42:29Z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2052-11.1.0.9208</vt:lpwstr>
  </property>
</Properties>
</file>