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3.xml" ContentType="application/vnd.openxmlformats-officedocument.presentationml.notesSlide+xml"/>
  <Override PartName="/ppt/tags/tag67.xml" ContentType="application/vnd.openxmlformats-officedocument.presentationml.tags+xml"/>
  <Override PartName="/ppt/notesSlides/notesSlide4.xml" ContentType="application/vnd.openxmlformats-officedocument.presentationml.notesSlide+xml"/>
  <Override PartName="/ppt/tags/tag68.xml" ContentType="application/vnd.openxmlformats-officedocument.presentationml.tags+xml"/>
  <Override PartName="/ppt/notesSlides/notesSlide5.xml" ContentType="application/vnd.openxmlformats-officedocument.presentationml.notesSlide+xml"/>
  <Override PartName="/ppt/tags/tag69.xml" ContentType="application/vnd.openxmlformats-officedocument.presentationml.tags+xml"/>
  <Override PartName="/ppt/notesSlides/notesSlide6.xml" ContentType="application/vnd.openxmlformats-officedocument.presentationml.notesSlide+xml"/>
  <Override PartName="/ppt/tags/tag70.xml" ContentType="application/vnd.openxmlformats-officedocument.presentationml.tags+xml"/>
  <Override PartName="/ppt/notesSlides/notesSlide7.xml" ContentType="application/vnd.openxmlformats-officedocument.presentationml.notesSlide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73.xml" ContentType="application/vnd.openxmlformats-officedocument.presentationml.tags+xml"/>
  <Override PartName="/ppt/notesSlides/notesSlide10.xml" ContentType="application/vnd.openxmlformats-officedocument.presentationml.notesSlide+xml"/>
  <Override PartName="/ppt/tags/tag74.xml" ContentType="application/vnd.openxmlformats-officedocument.presentationml.tags+xml"/>
  <Override PartName="/ppt/notesSlides/notesSlide11.xml" ContentType="application/vnd.openxmlformats-officedocument.presentationml.notesSlide+xml"/>
  <Override PartName="/ppt/tags/tag7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481" r:id="rId3"/>
    <p:sldId id="309" r:id="rId4"/>
    <p:sldId id="310" r:id="rId5"/>
    <p:sldId id="524" r:id="rId6"/>
    <p:sldId id="526" r:id="rId7"/>
    <p:sldId id="527" r:id="rId8"/>
    <p:sldId id="523" r:id="rId9"/>
    <p:sldId id="529" r:id="rId10"/>
    <p:sldId id="525" r:id="rId11"/>
    <p:sldId id="311" r:id="rId12"/>
    <p:sldId id="501" r:id="rId13"/>
    <p:sldId id="50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2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5284C"/>
    <a:srgbClr val="00ACB2"/>
    <a:srgbClr val="CCEEF0"/>
    <a:srgbClr val="00878A"/>
    <a:srgbClr val="E7971A"/>
    <a:srgbClr val="032146"/>
    <a:srgbClr val="DB8544"/>
    <a:srgbClr val="1B3148"/>
    <a:srgbClr val="DB8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5" autoAdjust="0"/>
    <p:restoredTop sz="93593" autoAdjust="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>
        <p:guide orient="horz" pos="1992"/>
        <p:guide pos="384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2019-11-11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599522-9EE9-4805-AFC9-879143C79D8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2019-11-11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rot="5400000">
            <a:off x="2580640" y="2239645"/>
            <a:ext cx="2635885" cy="119253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737995" y="1518285"/>
            <a:ext cx="10081895" cy="209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  <a:t>优质资产公开拍卖</a:t>
            </a:r>
            <a:endParaRPr lang="en-US" altLang="zh-CN" sz="6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70000"/>
              </a:lnSpc>
            </a:pPr>
            <a:endParaRPr lang="en-US" altLang="zh-CN" sz="4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70000"/>
              </a:lnSpc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sym typeface="+mn-ea"/>
              </a:rPr>
              <a:t>惠州陈江金城花园</a:t>
            </a:r>
            <a:r>
              <a:rPr lang="en-US" altLang="zh-CN" sz="3600" dirty="0">
                <a:sym typeface="+mn-ea"/>
              </a:rPr>
              <a:t>A13</a:t>
            </a:r>
            <a:r>
              <a:rPr lang="zh-CN" altLang="en-US" sz="3600" dirty="0">
                <a:sym typeface="+mn-ea"/>
              </a:rPr>
              <a:t>栋三套住宅拍卖</a:t>
            </a:r>
            <a:r>
              <a:rPr lang="zh-CN" altLang="en-US" sz="3600" dirty="0"/>
              <a:t>推介</a:t>
            </a:r>
            <a:endParaRPr lang="en-US" altLang="zh-CN" sz="3600" dirty="0"/>
          </a:p>
          <a:p>
            <a:pPr algn="ctr">
              <a:lnSpc>
                <a:spcPct val="10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" y="330200"/>
            <a:ext cx="931545" cy="950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" y="3930650"/>
            <a:ext cx="12192000" cy="2927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372745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373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拍卖标的外观介绍</a:t>
            </a:r>
            <a:endParaRPr 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21030" y="1235710"/>
            <a:ext cx="5061585" cy="1542415"/>
          </a:xfrm>
        </p:spPr>
        <p:txBody>
          <a:bodyPr>
            <a:normAutofit fontScale="90000"/>
          </a:bodyPr>
          <a:lstStyle/>
          <a:p>
            <a:r>
              <a:rPr lang="en-US" altLang="zh-CN" sz="1600" dirty="0"/>
              <a:t>       </a:t>
            </a:r>
            <a:br>
              <a:rPr lang="en-US" altLang="zh-CN" sz="1600" dirty="0"/>
            </a:br>
            <a:r>
              <a:rPr lang="en-US" altLang="zh-CN" sz="1600" dirty="0"/>
              <a:t>       </a:t>
            </a:r>
            <a:br>
              <a:rPr lang="en-US" altLang="zh-CN" sz="1600" dirty="0"/>
            </a:br>
            <a:r>
              <a:rPr lang="en-US" altLang="zh-CN" sz="1600" dirty="0"/>
              <a:t>       </a:t>
            </a:r>
            <a:br>
              <a:rPr lang="en-US" altLang="zh-CN" sz="1600" dirty="0"/>
            </a:br>
            <a:br>
              <a:rPr lang="en-US" altLang="zh-CN" sz="1600" dirty="0"/>
            </a:br>
            <a:r>
              <a:rPr sz="2000">
                <a:sym typeface="+mn-ea"/>
              </a:rPr>
              <a:t>房产外观：</a:t>
            </a:r>
            <a:br>
              <a:rPr lang="en-US" altLang="zh-CN" sz="1600" dirty="0"/>
            </a:br>
            <a:br>
              <a:rPr lang="en-US" altLang="zh-CN" sz="1600" dirty="0"/>
            </a:br>
            <a:r>
              <a:rPr lang="en-US" altLang="zh-CN" sz="1600" dirty="0"/>
              <a:t>      </a:t>
            </a:r>
            <a:br>
              <a:rPr lang="zh-CN" altLang="zh-CN" sz="1600" dirty="0"/>
            </a:br>
            <a:br>
              <a:rPr lang="en-US" altLang="zh-CN" sz="1600" dirty="0"/>
            </a:br>
            <a:endParaRPr lang="zh-CN" altLang="en-US" sz="1600" dirty="0"/>
          </a:p>
        </p:txBody>
      </p:sp>
      <p:pic>
        <p:nvPicPr>
          <p:cNvPr id="2" name="内容占位符 1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413" y="1677670"/>
            <a:ext cx="3263503" cy="4351338"/>
          </a:xfrm>
        </p:spPr>
      </p:pic>
      <p:pic>
        <p:nvPicPr>
          <p:cNvPr id="18" name="内容占位符 17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665" y="1677035"/>
            <a:ext cx="3333750" cy="4352290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3870325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6691581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3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351790" y="335915"/>
            <a:ext cx="3978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</a:t>
            </a:r>
            <a:r>
              <a:rPr 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小区简介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95310" y="5582920"/>
            <a:ext cx="15195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小区局部实景</a:t>
            </a:r>
            <a:endParaRPr 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9907" y="3593683"/>
            <a:ext cx="19278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酒店标准双人房实景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669925" y="1296035"/>
            <a:ext cx="4434840" cy="5225506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altLang="zh-CN" dirty="0"/>
              <a:t>   </a:t>
            </a:r>
            <a:r>
              <a:rPr lang="zh-CN" altLang="en-US" sz="4800" dirty="0">
                <a:sym typeface="+mn-ea"/>
              </a:rPr>
              <a:t>惠州市陈江金城花园</a:t>
            </a:r>
            <a:endParaRPr lang="zh-CN" altLang="en-US" dirty="0"/>
          </a:p>
          <a:p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/>
              <a:t>      惠州市金城花园位于陈江仲恺汽车站往汇佳购物广场方向</a:t>
            </a:r>
            <a:r>
              <a:rPr lang="en-US" altLang="zh-CN" sz="3200" dirty="0"/>
              <a:t>200</a:t>
            </a:r>
            <a:r>
              <a:rPr lang="zh-CN" altLang="zh-CN" sz="3200" dirty="0"/>
              <a:t>米大路中间。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/>
              <a:t>   </a:t>
            </a:r>
            <a:r>
              <a:rPr lang="en-US" altLang="zh-CN" sz="3200" dirty="0"/>
              <a:t> </a:t>
            </a:r>
            <a:r>
              <a:rPr lang="zh-CN" altLang="zh-CN" sz="3200" dirty="0"/>
              <a:t> </a:t>
            </a:r>
            <a:r>
              <a:rPr lang="zh-CN" altLang="zh-CN" sz="3200" dirty="0">
                <a:sym typeface="+mn-ea"/>
              </a:rPr>
              <a:t>小区占地面积</a:t>
            </a:r>
            <a:r>
              <a:rPr lang="en-US" altLang="zh-CN" sz="3200" dirty="0">
                <a:sym typeface="+mn-ea"/>
              </a:rPr>
              <a:t> 11.23</a:t>
            </a:r>
            <a:r>
              <a:rPr lang="zh-CN" altLang="zh-CN" sz="3200" dirty="0">
                <a:sym typeface="+mn-ea"/>
              </a:rPr>
              <a:t>万平方米，总建筑面积</a:t>
            </a:r>
            <a:r>
              <a:rPr lang="en-US" altLang="zh-CN" sz="3200" dirty="0">
                <a:sym typeface="+mn-ea"/>
              </a:rPr>
              <a:t>20.94</a:t>
            </a:r>
            <a:r>
              <a:rPr lang="zh-CN" altLang="zh-CN" sz="3200" dirty="0">
                <a:sym typeface="+mn-ea"/>
              </a:rPr>
              <a:t>万平方米，总住户约</a:t>
            </a:r>
            <a:r>
              <a:rPr lang="en-US" altLang="zh-CN" sz="3200" dirty="0">
                <a:sym typeface="+mn-ea"/>
              </a:rPr>
              <a:t>1300</a:t>
            </a:r>
            <a:r>
              <a:rPr lang="zh-CN" altLang="zh-CN" sz="3200" dirty="0">
                <a:sym typeface="+mn-ea"/>
              </a:rPr>
              <a:t>户</a:t>
            </a:r>
            <a:r>
              <a:rPr lang="zh-CN" altLang="en-US" sz="3200" dirty="0">
                <a:sym typeface="+mn-ea"/>
              </a:rPr>
              <a:t>，容积率</a:t>
            </a:r>
            <a:r>
              <a:rPr lang="en-US" altLang="zh-CN" sz="3200" dirty="0">
                <a:sym typeface="+mn-ea"/>
              </a:rPr>
              <a:t>1.86</a:t>
            </a:r>
            <a:r>
              <a:rPr lang="zh-CN" altLang="en-US" sz="3200" dirty="0">
                <a:sym typeface="+mn-ea"/>
              </a:rPr>
              <a:t>，停车位</a:t>
            </a:r>
            <a:r>
              <a:rPr lang="en-US" altLang="zh-CN" sz="3200" dirty="0">
                <a:sym typeface="+mn-ea"/>
              </a:rPr>
              <a:t>1000</a:t>
            </a:r>
            <a:r>
              <a:rPr lang="zh-CN" altLang="en-US" sz="3200" dirty="0">
                <a:sym typeface="+mn-ea"/>
              </a:rPr>
              <a:t>个，绿化率</a:t>
            </a:r>
            <a:r>
              <a:rPr lang="en-US" altLang="zh-CN" sz="3200" dirty="0">
                <a:sym typeface="+mn-ea"/>
              </a:rPr>
              <a:t>35%</a:t>
            </a:r>
            <a:r>
              <a:rPr lang="zh-CN" altLang="zh-CN" sz="3200" dirty="0">
                <a:sym typeface="+mn-ea"/>
              </a:rPr>
              <a:t>。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    </a:t>
            </a:r>
            <a:r>
              <a:rPr lang="zh-CN" altLang="zh-CN" sz="3200" dirty="0">
                <a:sym typeface="+mn-ea"/>
              </a:rPr>
              <a:t>小区有多层和小高层，自</a:t>
            </a:r>
            <a:r>
              <a:rPr lang="en-US" altLang="zh-CN" sz="3200" dirty="0">
                <a:sym typeface="+mn-ea"/>
              </a:rPr>
              <a:t>1992</a:t>
            </a:r>
            <a:r>
              <a:rPr lang="zh-CN" altLang="zh-CN" sz="3200" dirty="0">
                <a:sym typeface="+mn-ea"/>
              </a:rPr>
              <a:t>年至</a:t>
            </a:r>
            <a:r>
              <a:rPr lang="en-US" altLang="zh-CN" sz="3200" dirty="0">
                <a:sym typeface="+mn-ea"/>
              </a:rPr>
              <a:t>2012</a:t>
            </a:r>
            <a:r>
              <a:rPr lang="zh-CN" altLang="zh-CN" sz="3200" dirty="0">
                <a:sym typeface="+mn-ea"/>
              </a:rPr>
              <a:t>年分期建成。</a:t>
            </a:r>
            <a:endParaRPr lang="zh-CN" altLang="zh-CN" sz="32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/>
              <a:t>     小区配套便利店市、买菜店、篮球场和幼儿园。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/>
              <a:t>     周边配套邮政银行、建设银行；电信、联通、移动公司；附近商场有集成市场、中润购物广场、天益城等，工作、生活环境均较便利。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1" name="图片占位符 30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5687060" y="2052955"/>
            <a:ext cx="5344795" cy="3319780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354330" y="335915"/>
            <a:ext cx="181610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1354" y="418305"/>
            <a:ext cx="11023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关于迅兴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035" y="2020570"/>
            <a:ext cx="7576185" cy="3793490"/>
          </a:xfrm>
          <a:prstGeom prst="rect">
            <a:avLst/>
          </a:prstGeom>
        </p:spPr>
      </p:pic>
      <p:sp>
        <p:nvSpPr>
          <p:cNvPr id="25" name="Freeform 34"/>
          <p:cNvSpPr/>
          <p:nvPr/>
        </p:nvSpPr>
        <p:spPr>
          <a:xfrm>
            <a:off x="6878955" y="2020570"/>
            <a:ext cx="5334000" cy="3792855"/>
          </a:xfrm>
          <a:custGeom>
            <a:avLst/>
            <a:gdLst>
              <a:gd name="connsiteX0" fmla="*/ 0 w 6096000"/>
              <a:gd name="connsiteY0" fmla="*/ 0 h 4018209"/>
              <a:gd name="connsiteX1" fmla="*/ 6096000 w 6096000"/>
              <a:gd name="connsiteY1" fmla="*/ 0 h 4018209"/>
              <a:gd name="connsiteX2" fmla="*/ 6096000 w 6096000"/>
              <a:gd name="connsiteY2" fmla="*/ 4018209 h 4018209"/>
              <a:gd name="connsiteX3" fmla="*/ 0 w 6096000"/>
              <a:gd name="connsiteY3" fmla="*/ 4018209 h 4018209"/>
              <a:gd name="connsiteX4" fmla="*/ 0 w 6096000"/>
              <a:gd name="connsiteY4" fmla="*/ 2749639 h 4018209"/>
              <a:gd name="connsiteX5" fmla="*/ 1 w 6096000"/>
              <a:gd name="connsiteY5" fmla="*/ 2749639 h 4018209"/>
              <a:gd name="connsiteX6" fmla="*/ 742415 w 6096000"/>
              <a:gd name="connsiteY6" fmla="*/ 2007225 h 4018209"/>
              <a:gd name="connsiteX7" fmla="*/ 1 w 6096000"/>
              <a:gd name="connsiteY7" fmla="*/ 1264811 h 4018209"/>
              <a:gd name="connsiteX8" fmla="*/ 0 w 6096000"/>
              <a:gd name="connsiteY8" fmla="*/ 1264811 h 4018209"/>
              <a:gd name="connsiteX9" fmla="*/ 0 w 6096000"/>
              <a:gd name="connsiteY9" fmla="*/ 0 h 4018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4018209">
                <a:moveTo>
                  <a:pt x="0" y="0"/>
                </a:moveTo>
                <a:lnTo>
                  <a:pt x="6096000" y="0"/>
                </a:lnTo>
                <a:lnTo>
                  <a:pt x="6096000" y="4018209"/>
                </a:lnTo>
                <a:lnTo>
                  <a:pt x="0" y="4018209"/>
                </a:lnTo>
                <a:lnTo>
                  <a:pt x="0" y="2749639"/>
                </a:lnTo>
                <a:lnTo>
                  <a:pt x="1" y="2749639"/>
                </a:lnTo>
                <a:cubicBezTo>
                  <a:pt x="410025" y="2749639"/>
                  <a:pt x="742415" y="2417249"/>
                  <a:pt x="742415" y="2007225"/>
                </a:cubicBezTo>
                <a:cubicBezTo>
                  <a:pt x="742415" y="1597201"/>
                  <a:pt x="410025" y="1264811"/>
                  <a:pt x="1" y="1264811"/>
                </a:cubicBezTo>
                <a:lnTo>
                  <a:pt x="0" y="1264811"/>
                </a:lnTo>
                <a:lnTo>
                  <a:pt x="0" y="0"/>
                </a:lnTo>
                <a:close/>
              </a:path>
            </a:pathLst>
          </a:custGeom>
          <a:solidFill>
            <a:srgbClr val="C7E3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8320" y="2020570"/>
            <a:ext cx="5334635" cy="3792220"/>
          </a:xfrm>
          <a:prstGeom prst="rect">
            <a:avLst/>
          </a:prstGeom>
        </p:spPr>
      </p:pic>
      <p:sp>
        <p:nvSpPr>
          <p:cNvPr id="34" name="TextBox 29"/>
          <p:cNvSpPr txBox="1"/>
          <p:nvPr/>
        </p:nvSpPr>
        <p:spPr>
          <a:xfrm>
            <a:off x="7230878" y="2069544"/>
            <a:ext cx="4831421" cy="374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   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广东迅兴拍卖有限公司是国家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AAA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级企业，深圳市政府指定公物拍卖机构，于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1996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日由省经贸委批准成立，为政府部门、金融机构、企业及个人提供专业服务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年，为国有资产及各界委托方实现价值最大化。至今，拍卖成交额已超千亿元。</a:t>
            </a:r>
          </a:p>
          <a:p>
            <a:pPr lvl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迅兴一直是法院、海关、财政、银行、资产管理公司指定拍卖机构，提供动产、不动产、有形资产、无形资产全方位综合性服务，是中拍协、省拍协、市拍协理事单位，广东省守合同重信用企业。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0673" y="1091282"/>
            <a:ext cx="6895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000E2A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迅兴拍卖</a:t>
            </a:r>
            <a:r>
              <a:rPr lang="en-US" altLang="zh-CN" sz="2400" dirty="0">
                <a:solidFill>
                  <a:srgbClr val="1220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--</a:t>
            </a:r>
            <a:r>
              <a:rPr lang="zh-CN" altLang="en-US" sz="2400" dirty="0">
                <a:solidFill>
                  <a:srgbClr val="12203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是你资产保值增值的最佳选择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2933"/>
            <a:ext cx="12192000" cy="6859847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  <a:prstDash val="solid"/>
          </a:ln>
          <a:effectLst>
            <a:outerShdw blurRad="127000" dist="38100" dir="2700000" algn="ctr">
              <a:srgbClr val="88B9E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Freeform 3"/>
          <p:cNvSpPr/>
          <p:nvPr/>
        </p:nvSpPr>
        <p:spPr>
          <a:xfrm>
            <a:off x="0" y="3175"/>
            <a:ext cx="12192000" cy="6830695"/>
          </a:xfrm>
          <a:custGeom>
            <a:avLst/>
            <a:gdLst>
              <a:gd name="connsiteX0" fmla="*/ 0 w 9144000"/>
              <a:gd name="connsiteY0" fmla="*/ 0 h 4376928"/>
              <a:gd name="connsiteX1" fmla="*/ 9144000 w 9144000"/>
              <a:gd name="connsiteY1" fmla="*/ 0 h 4376928"/>
              <a:gd name="connsiteX2" fmla="*/ 9144000 w 9144000"/>
              <a:gd name="connsiteY2" fmla="*/ 4376927 h 4376928"/>
              <a:gd name="connsiteX3" fmla="*/ 0 w 9144000"/>
              <a:gd name="connsiteY3" fmla="*/ 4376927 h 4376928"/>
              <a:gd name="connsiteX4" fmla="*/ 0 w 9144000"/>
              <a:gd name="connsiteY4" fmla="*/ 0 h 43769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4376928">
                <a:moveTo>
                  <a:pt x="0" y="0"/>
                </a:moveTo>
                <a:lnTo>
                  <a:pt x="9144000" y="0"/>
                </a:lnTo>
                <a:lnTo>
                  <a:pt x="9144000" y="4376927"/>
                </a:lnTo>
                <a:lnTo>
                  <a:pt x="0" y="4376927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公司地址：深圳市罗湖区爱国路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号金通大公司地址：深圳市罗湖区爱国路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号金通大厦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层厦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2400" dirty="0"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</a:t>
            </a:r>
            <a:endParaRPr lang="zh-CN" altLang="en-US" sz="2400" dirty="0"/>
          </a:p>
        </p:txBody>
      </p:sp>
      <p:sp>
        <p:nvSpPr>
          <p:cNvPr id="11" name="TextBox 1"/>
          <p:cNvSpPr txBox="1"/>
          <p:nvPr/>
        </p:nvSpPr>
        <p:spPr>
          <a:xfrm>
            <a:off x="2837567" y="2493010"/>
            <a:ext cx="6503383" cy="6488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4265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4265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资产处置</a:t>
            </a:r>
            <a:r>
              <a:rPr lang="zh-CN" altLang="en-US" sz="4265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团队</a:t>
            </a:r>
            <a:r>
              <a:rPr lang="en-US" altLang="zh-CN" sz="4265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成就未来</a:t>
            </a:r>
            <a:r>
              <a:rPr lang="zh-CN" altLang="en-US" sz="4265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！</a:t>
            </a:r>
            <a:endParaRPr lang="en-US" altLang="zh-CN" sz="4265" b="1" dirty="0"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88362" y="1711325"/>
            <a:ext cx="4371340" cy="5073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迅兴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拍卖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——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给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您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信心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3240" y="4494330"/>
            <a:ext cx="4876800" cy="1880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微软雅黑" panose="020B0503020204020204" charset="-122"/>
                <a:sym typeface="+mn-ea"/>
              </a:rPr>
              <a:t>网 </a:t>
            </a:r>
            <a:r>
              <a:rPr lang="en-US" altLang="zh-CN" sz="1200" dirty="0" err="1">
                <a:latin typeface="微软雅黑" panose="020B0503020204020204" charset="-122"/>
                <a:sym typeface="+mn-ea"/>
              </a:rPr>
              <a:t>址：http</a:t>
            </a:r>
            <a:r>
              <a:rPr lang="en-US" altLang="zh-CN" sz="1200" dirty="0">
                <a:latin typeface="微软雅黑" panose="020B0503020204020204" charset="-122"/>
                <a:sym typeface="+mn-ea"/>
              </a:rPr>
              <a:t>://www.gdxunxing.com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微软雅黑" panose="020B0503020204020204" charset="-122"/>
                <a:sym typeface="+mn-ea"/>
              </a:rPr>
              <a:t>电 话： 0755-25409723   25544541</a:t>
            </a:r>
          </a:p>
          <a:p>
            <a:pPr algn="just" fontAlgn="auto">
              <a:lnSpc>
                <a:spcPts val="44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资产处置委员会主任：吴总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13809891623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总监：王总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13823256656</a:t>
            </a: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房地产、不良资产负责人：高总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13714070888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司法、保险机构资产负责人：陈总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13590201398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charset="-122"/>
              </a:rPr>
              <a:t>海关、财政、设备资产负责人：潘总 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charset="-122"/>
              </a:rPr>
              <a:t>13802550165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公司地址：深圳市罗湖区爱国路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1060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号金通大厦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B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座</a:t>
            </a:r>
            <a:r>
              <a:rPr lang="en-US" altLang="zh-CN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24</a:t>
            </a:r>
            <a:r>
              <a:rPr lang="zh-CN" altLang="en-US" sz="1200" dirty="0">
                <a:solidFill>
                  <a:schemeClr val="tx1"/>
                </a:solidFill>
                <a:latin typeface="方正黑体_GBK" panose="03000509000000000000" pitchFamily="65" charset="-122"/>
                <a:ea typeface="方正黑体_GBK" panose="03000509000000000000" pitchFamily="65" charset="-122"/>
                <a:sym typeface="+mn-ea"/>
              </a:rPr>
              <a:t>层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530060"/>
            <a:ext cx="1320800" cy="1327939"/>
          </a:xfrm>
          <a:prstGeom prst="rect">
            <a:avLst/>
          </a:prstGeom>
          <a:noFill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69600" y="6154285"/>
            <a:ext cx="1422400" cy="703713"/>
          </a:xfrm>
          <a:prstGeom prst="rect">
            <a:avLst/>
          </a:prstGeom>
          <a:noFill/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5091430"/>
            <a:ext cx="1299845" cy="12839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1900" y="5221605"/>
            <a:ext cx="1027430" cy="1023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3863975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24771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拍卖标的起拍价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8480" y="1921510"/>
            <a:ext cx="10696575" cy="42857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600" dirty="0">
                <a:sym typeface="+mn-ea"/>
              </a:rPr>
              <a:t>惠州市金城花园</a:t>
            </a:r>
            <a:r>
              <a:rPr lang="en-US" altLang="zh-CN" sz="3600" dirty="0">
                <a:sym typeface="+mn-ea"/>
              </a:rPr>
              <a:t>A13</a:t>
            </a:r>
            <a:r>
              <a:rPr lang="zh-CN" altLang="zh-CN" sz="3600" dirty="0">
                <a:sym typeface="+mn-ea"/>
              </a:rPr>
              <a:t>栋（天鸿轩）</a:t>
            </a:r>
            <a:r>
              <a:rPr lang="en-US" altLang="zh-CN" sz="3600" dirty="0">
                <a:sym typeface="+mn-ea"/>
              </a:rPr>
              <a:t>3</a:t>
            </a:r>
            <a:r>
              <a:rPr lang="zh-CN" altLang="zh-CN" sz="3600" dirty="0">
                <a:sym typeface="+mn-ea"/>
              </a:rPr>
              <a:t>套房产</a:t>
            </a:r>
            <a:r>
              <a:rPr lang="zh-CN" altLang="en-US" sz="3600" dirty="0">
                <a:sym typeface="+mn-ea"/>
              </a:rPr>
              <a:t>，</a:t>
            </a:r>
            <a:r>
              <a:rPr lang="zh-CN" altLang="zh-CN" sz="3600" dirty="0">
                <a:sym typeface="+mn-ea"/>
              </a:rPr>
              <a:t>建筑面积合计</a:t>
            </a:r>
            <a:r>
              <a:rPr lang="en-US" altLang="zh-CN" sz="3600" dirty="0">
                <a:sym typeface="+mn-ea"/>
              </a:rPr>
              <a:t>279.56</a:t>
            </a:r>
            <a:r>
              <a:rPr lang="zh-CN" altLang="en-US" sz="3600" dirty="0">
                <a:sym typeface="+mn-ea"/>
              </a:rPr>
              <a:t>平方米，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打包起拍价</a:t>
            </a:r>
            <a:r>
              <a:rPr lang="en-US" altLang="zh-CN" sz="3600" dirty="0">
                <a:sym typeface="+mn-ea"/>
              </a:rPr>
              <a:t>947359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       拍卖时间：</a:t>
            </a:r>
            <a:r>
              <a:rPr lang="en-US" altLang="zh-CN" sz="3200" dirty="0">
                <a:sym typeface="+mn-ea"/>
              </a:rPr>
              <a:t>2019-11-27</a:t>
            </a:r>
            <a:r>
              <a:rPr lang="zh-CN" altLang="en-US" sz="3200" dirty="0">
                <a:sym typeface="+mn-ea"/>
              </a:rPr>
              <a:t>上午</a:t>
            </a:r>
            <a:r>
              <a:rPr lang="en-US" altLang="zh-CN" sz="3200" dirty="0">
                <a:sym typeface="+mn-ea"/>
              </a:rPr>
              <a:t>10</a:t>
            </a:r>
            <a:r>
              <a:rPr lang="zh-CN" altLang="en-US" sz="3200" dirty="0">
                <a:sym typeface="+mn-ea"/>
              </a:rPr>
              <a:t>时（</a:t>
            </a:r>
            <a:r>
              <a:rPr lang="zh-CN" altLang="zh-CN" sz="3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保证金：</a:t>
            </a:r>
            <a:r>
              <a:rPr lang="en-US" altLang="zh-CN" sz="3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zh-CN" altLang="en-US" sz="32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3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3200" dirty="0"/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--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可以联合竞买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6940" y="1496060"/>
            <a:ext cx="3644265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无抵押、无查封、无诉讼标的：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03225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352425" y="336550"/>
            <a:ext cx="41141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拍卖标的情况介绍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110744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3000" dirty="0"/>
              <a:t>惠州陈江金城花园</a:t>
            </a:r>
            <a:r>
              <a:rPr lang="en-US" altLang="zh-CN" sz="3000" dirty="0"/>
              <a:t>A13</a:t>
            </a:r>
            <a:r>
              <a:rPr lang="zh-CN" altLang="en-US" sz="3000" dirty="0"/>
              <a:t>栋（天鸿轩）</a:t>
            </a:r>
            <a:r>
              <a:rPr lang="en-US" altLang="zh-CN" sz="3000" dirty="0"/>
              <a:t>3</a:t>
            </a:r>
            <a:r>
              <a:rPr lang="zh-CN" altLang="en-US" sz="3000" dirty="0"/>
              <a:t>套房产情况</a:t>
            </a:r>
          </a:p>
        </p:txBody>
      </p:sp>
      <p:graphicFrame>
        <p:nvGraphicFramePr>
          <p:cNvPr id="8" name="表格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808355" y="2336800"/>
          <a:ext cx="10515600" cy="2714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2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30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房产名称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位置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建筑面积（㎡）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权证编号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建成时间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结构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（元）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金城花园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A13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栋（天鸿轩）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604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惠州市仲恺高新区陈江街道曙光路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97.07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粤（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）惠州市不动产权第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5002067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1992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钢混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/>
                        <a:t>947359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金城花园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A13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栋（天鸿轩）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606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惠州市仲恺高新区陈江街道曙光路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98.36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粤（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）惠州市不动产权第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5002069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1992</a:t>
                      </a: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钢混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004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金城花园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A13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栋（天鸿轩）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405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惠州市仲恺高新区陈江街道曙光路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84.13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粤（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2019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）惠州市不动产权第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5002068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1992</a:t>
                      </a: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钢混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279.56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372745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373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</a:t>
            </a:r>
            <a:r>
              <a:rPr 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特别提示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1785620" y="1311910"/>
            <a:ext cx="8298180" cy="4194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特别提示：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、房产自购买后未缴纳物业费，从惠州市家鑫物业管理公司了解到，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套房产预估欠费按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年计算为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18572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元（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405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房欠费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5647.20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604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房欠费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6423.6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606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房欠费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6501.6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元）。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套房产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1992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年建成，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多层楼梯房，毛坏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状态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，长期闲置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3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、房产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买卖双方的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过户税、费及其他欠费、拍卖佣金（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5%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）等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费用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均由买受人承担。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4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000" kern="0" dirty="0">
                <a:latin typeface="Calibri" panose="020F0502020204030204" pitchFamily="34" charset="0"/>
                <a:ea typeface="宋体" panose="02010600030101010101" pitchFamily="2" charset="-122"/>
                <a:cs typeface="Tahoma" panose="020B0604030504040204" pitchFamily="34" charset="0"/>
              </a:rPr>
              <a:t>竞买人需符合现行国家及惠州有关房地产调控政策规定的条件。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5</a:t>
            </a: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物业管理费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0.6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/㎡/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月。</a:t>
            </a:r>
            <a:endParaRPr lang="zh-CN" altLang="zh-CN" sz="2000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750435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433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拍卖标的现状</a:t>
            </a:r>
            <a:r>
              <a:rPr 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介绍和室内图片</a:t>
            </a:r>
          </a:p>
        </p:txBody>
      </p:sp>
      <p:sp>
        <p:nvSpPr>
          <p:cNvPr id="2" name="矩形 1"/>
          <p:cNvSpPr/>
          <p:nvPr/>
        </p:nvSpPr>
        <p:spPr>
          <a:xfrm>
            <a:off x="532765" y="1740535"/>
            <a:ext cx="3117215" cy="3486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604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房（建筑面积</a:t>
            </a:r>
            <a:r>
              <a:rPr lang="en-US" altLang="zh-CN" dirty="0"/>
              <a:t>97.07 ㎡ 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）：</a:t>
            </a:r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25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   毛坏，长期闲置，铁皮入户门锈蚀严重，房间木门开裂变形，客厅地面瓷砖部分鼓起，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屋内有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垃圾。乳胶漆墙面，天花板及墙面局部脱离。卧室一侧墙面鼓起、裂缝，阳台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霉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dirty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606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房（建筑面积</a:t>
            </a:r>
            <a:r>
              <a:rPr lang="en-US" altLang="zh-CN" dirty="0"/>
              <a:t> 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98.36</a:t>
            </a:r>
            <a:r>
              <a:rPr lang="en-US" altLang="zh-CN" dirty="0"/>
              <a:t>㎡ 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）户型与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604</a:t>
            </a: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房基本类同。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60" y="983615"/>
            <a:ext cx="2722245" cy="20421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03920" y="740410"/>
            <a:ext cx="2042795" cy="25285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22469" y="3769793"/>
            <a:ext cx="2586747" cy="2023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45" y="3488690"/>
            <a:ext cx="1939925" cy="2587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167" y="3489016"/>
            <a:ext cx="2023924" cy="258674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91744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4697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604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房的产权证</a:t>
            </a:r>
            <a:endParaRPr 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70" y="1141095"/>
            <a:ext cx="9471025" cy="5002530"/>
          </a:xfrm>
        </p:spPr>
      </p:pic>
      <p:pic>
        <p:nvPicPr>
          <p:cNvPr id="13" name="内容占位符 15">
            <a:extLst>
              <a:ext uri="{FF2B5EF4-FFF2-40B4-BE49-F238E27FC236}">
                <a16:creationId xmlns:a16="http://schemas.microsoft.com/office/drawing/2014/main" id="{F639F61F-BF66-4AD0-B61E-267E914544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790" y="1102520"/>
            <a:ext cx="7969622" cy="5079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91744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4697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606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房的产权证</a:t>
            </a:r>
            <a:endParaRPr 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83" y="1509619"/>
            <a:ext cx="7866392" cy="45236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91744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4697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拍卖标的现状</a:t>
            </a:r>
            <a:r>
              <a:rPr 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介绍和室内图片</a:t>
            </a:r>
            <a:endParaRPr 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04630" y="3630295"/>
            <a:ext cx="2093595" cy="2171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30370" y="3578860"/>
            <a:ext cx="2093595" cy="22745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99660" y="1400175"/>
            <a:ext cx="2680970" cy="18878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56295" y="1124585"/>
            <a:ext cx="1888490" cy="2439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62750" y="3597910"/>
            <a:ext cx="2094230" cy="223647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42340" y="1400175"/>
            <a:ext cx="3692525" cy="1325880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405</a:t>
            </a:r>
            <a:r>
              <a:rPr lang="zh-CN" altLang="en-US" sz="2000" dirty="0"/>
              <a:t>房：建筑面积</a:t>
            </a:r>
            <a:r>
              <a:rPr lang="en-US" altLang="zh-CN" sz="2000" dirty="0"/>
              <a:t>84.13 ㎡</a:t>
            </a:r>
            <a:endParaRPr lang="zh-CN" altLang="en-US" sz="2000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>
          <a:xfrm flipH="1">
            <a:off x="353695" y="335915"/>
            <a:ext cx="4917440" cy="534670"/>
            <a:chOff x="15778" y="1438"/>
            <a:chExt cx="3418" cy="982"/>
          </a:xfrm>
        </p:grpSpPr>
        <p:sp>
          <p:nvSpPr>
            <p:cNvPr id="19" name="矩形 18"/>
            <p:cNvSpPr/>
            <p:nvPr/>
          </p:nvSpPr>
          <p:spPr>
            <a:xfrm>
              <a:off x="16036" y="1438"/>
              <a:ext cx="3161" cy="982"/>
            </a:xfrm>
            <a:prstGeom prst="rect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flipH="1">
              <a:off x="15778" y="1439"/>
              <a:ext cx="258" cy="980"/>
            </a:xfrm>
            <a:prstGeom prst="rtTriangle">
              <a:avLst/>
            </a:prstGeom>
            <a:solidFill>
              <a:srgbClr val="052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-25260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164007" y="335755"/>
            <a:ext cx="159771" cy="534125"/>
          </a:xfrm>
          <a:prstGeom prst="parallelogram">
            <a:avLst>
              <a:gd name="adj" fmla="val 0"/>
            </a:avLst>
          </a:prstGeom>
          <a:solidFill>
            <a:srgbClr val="00A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667152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1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4139620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2</a:t>
            </a:r>
            <a:endParaRPr lang="en-GB" sz="32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Lato Black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472275" y="2670274"/>
            <a:ext cx="9653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Lato Black"/>
              </a:rPr>
              <a:t>4</a:t>
            </a:r>
          </a:p>
        </p:txBody>
      </p:sp>
      <p:sp>
        <p:nvSpPr>
          <p:cNvPr id="33" name="文本框 1"/>
          <p:cNvSpPr txBox="1"/>
          <p:nvPr/>
        </p:nvSpPr>
        <p:spPr>
          <a:xfrm>
            <a:off x="407670" y="347980"/>
            <a:ext cx="4697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拍卖标的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405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房的产权证</a:t>
            </a:r>
            <a:endParaRPr 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40" y="1442328"/>
            <a:ext cx="7808542" cy="4672591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风公司介绍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e976acc-3503-4003-a5a3-57cf52b3ce9e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994</Words>
  <Application>Microsoft Office PowerPoint</Application>
  <PresentationFormat>宽屏</PresentationFormat>
  <Paragraphs>138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方正黑体_GBK</vt:lpstr>
      <vt:lpstr>楷体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惠州陈江金城花园A13栋（天鸿轩）3套房产情况</vt:lpstr>
      <vt:lpstr>PowerPoint 演示文稿</vt:lpstr>
      <vt:lpstr>PowerPoint 演示文稿</vt:lpstr>
      <vt:lpstr>PowerPoint 演示文稿</vt:lpstr>
      <vt:lpstr>PowerPoint 演示文稿</vt:lpstr>
      <vt:lpstr>405房：建筑面积84.13 ㎡</vt:lpstr>
      <vt:lpstr>PowerPoint 演示文稿</vt:lpstr>
      <vt:lpstr>                         房产外观：         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商务风公司介绍</dc:title>
  <dc:creator>zcq</dc:creator>
  <cp:lastModifiedBy>gd xunxing</cp:lastModifiedBy>
  <cp:revision>454</cp:revision>
  <dcterms:created xsi:type="dcterms:W3CDTF">2019-06-02T06:13:00Z</dcterms:created>
  <dcterms:modified xsi:type="dcterms:W3CDTF">2019-11-11T09:45:26Z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